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73" r:id="rId1"/>
  </p:sldMasterIdLst>
  <p:notesMasterIdLst>
    <p:notesMasterId r:id="rId22"/>
  </p:notesMasterIdLst>
  <p:handoutMasterIdLst>
    <p:handoutMasterId r:id="rId23"/>
  </p:handoutMasterIdLst>
  <p:sldIdLst>
    <p:sldId id="256" r:id="rId2"/>
    <p:sldId id="317" r:id="rId3"/>
    <p:sldId id="314" r:id="rId4"/>
    <p:sldId id="287" r:id="rId5"/>
    <p:sldId id="286" r:id="rId6"/>
    <p:sldId id="288" r:id="rId7"/>
    <p:sldId id="318" r:id="rId8"/>
    <p:sldId id="268" r:id="rId9"/>
    <p:sldId id="289" r:id="rId10"/>
    <p:sldId id="324" r:id="rId11"/>
    <p:sldId id="316" r:id="rId12"/>
    <p:sldId id="325" r:id="rId13"/>
    <p:sldId id="323" r:id="rId14"/>
    <p:sldId id="305" r:id="rId15"/>
    <p:sldId id="319" r:id="rId16"/>
    <p:sldId id="313" r:id="rId17"/>
    <p:sldId id="322" r:id="rId18"/>
    <p:sldId id="326" r:id="rId19"/>
    <p:sldId id="320" r:id="rId20"/>
    <p:sldId id="321" r:id="rId2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9900"/>
    <a:srgbClr val="FF0066"/>
    <a:srgbClr val="008000"/>
    <a:srgbClr val="E0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6"/>
    <p:restoredTop sz="96250" autoAdjust="0"/>
  </p:normalViewPr>
  <p:slideViewPr>
    <p:cSldViewPr snapToGrid="0">
      <p:cViewPr>
        <p:scale>
          <a:sx n="118" d="100"/>
          <a:sy n="118" d="100"/>
        </p:scale>
        <p:origin x="640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82" y="-78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856E8-290A-48AC-A86A-54C1D2A845C4}" type="doc">
      <dgm:prSet loTypeId="urn:microsoft.com/office/officeart/2005/8/layout/cycle4" loCatId="matrix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38F240C-199C-4A1C-A163-EB1FF9DBF473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Core</a:t>
          </a:r>
          <a:br>
            <a:rPr lang="en-US" dirty="0"/>
          </a:br>
          <a:r>
            <a:rPr lang="en-US" dirty="0"/>
            <a:t>Courses</a:t>
          </a:r>
        </a:p>
      </dgm:t>
    </dgm:pt>
    <dgm:pt modelId="{7233F35A-4791-4D4B-B5CF-9138461B91C4}" type="parTrans" cxnId="{FE122743-6D53-4568-97E1-6A7E05D16C05}">
      <dgm:prSet/>
      <dgm:spPr/>
      <dgm:t>
        <a:bodyPr/>
        <a:lstStyle/>
        <a:p>
          <a:endParaRPr lang="en-US"/>
        </a:p>
      </dgm:t>
    </dgm:pt>
    <dgm:pt modelId="{3456D64B-3F5C-4D0B-925E-F8C2DB0BB08D}" type="sibTrans" cxnId="{FE122743-6D53-4568-97E1-6A7E05D16C05}">
      <dgm:prSet/>
      <dgm:spPr/>
      <dgm:t>
        <a:bodyPr/>
        <a:lstStyle/>
        <a:p>
          <a:endParaRPr lang="en-US"/>
        </a:p>
      </dgm:t>
    </dgm:pt>
    <dgm:pt modelId="{279B94BA-C071-40D3-8830-288BE3D0F5F0}">
      <dgm:prSet phldrT="[Text]" custT="1"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600" dirty="0"/>
            <a:t>4 Courses (48 units)</a:t>
          </a:r>
          <a:br>
            <a:rPr lang="en-US" sz="1600" dirty="0"/>
          </a:br>
          <a:r>
            <a:rPr lang="en-US" sz="1600" dirty="0"/>
            <a:t>One in each category: </a:t>
          </a:r>
          <a:br>
            <a:rPr lang="en-US" sz="1600" dirty="0"/>
          </a:br>
          <a:r>
            <a:rPr lang="en-US" sz="1600" dirty="0"/>
            <a:t>Perception, Cognition, Action and Math.</a:t>
          </a:r>
        </a:p>
      </dgm:t>
    </dgm:pt>
    <dgm:pt modelId="{F2AF3D50-04B6-4C4D-9EB8-7A204CAA712E}" type="parTrans" cxnId="{A362866E-AE00-4A17-BB94-2DFF6BF65739}">
      <dgm:prSet/>
      <dgm:spPr/>
      <dgm:t>
        <a:bodyPr/>
        <a:lstStyle/>
        <a:p>
          <a:endParaRPr lang="en-US"/>
        </a:p>
      </dgm:t>
    </dgm:pt>
    <dgm:pt modelId="{F30EAC09-DF57-4F40-99AD-24EE5FF21F19}" type="sibTrans" cxnId="{A362866E-AE00-4A17-BB94-2DFF6BF65739}">
      <dgm:prSet/>
      <dgm:spPr/>
      <dgm:t>
        <a:bodyPr/>
        <a:lstStyle/>
        <a:p>
          <a:endParaRPr lang="en-US"/>
        </a:p>
      </dgm:t>
    </dgm:pt>
    <dgm:pt modelId="{59EF8183-64B3-481C-8CA3-D3C72A3DC88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Research Units</a:t>
          </a:r>
        </a:p>
      </dgm:t>
    </dgm:pt>
    <dgm:pt modelId="{85DE16BF-61AC-43B2-9880-B14A8B61C0F4}" type="parTrans" cxnId="{288CD1FC-750B-44D8-B2D4-E3FC0B0197C0}">
      <dgm:prSet/>
      <dgm:spPr/>
      <dgm:t>
        <a:bodyPr/>
        <a:lstStyle/>
        <a:p>
          <a:endParaRPr lang="en-US"/>
        </a:p>
      </dgm:t>
    </dgm:pt>
    <dgm:pt modelId="{71DD7000-C335-412E-B75F-25AE22C70121}" type="sibTrans" cxnId="{288CD1FC-750B-44D8-B2D4-E3FC0B0197C0}">
      <dgm:prSet/>
      <dgm:spPr/>
      <dgm:t>
        <a:bodyPr/>
        <a:lstStyle/>
        <a:p>
          <a:endParaRPr lang="en-US"/>
        </a:p>
      </dgm:t>
    </dgm:pt>
    <dgm:pt modelId="{5A8D5C32-24ED-46BF-8ABB-2A0FA2549AB5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Thesis</a:t>
          </a:r>
        </a:p>
      </dgm:t>
    </dgm:pt>
    <dgm:pt modelId="{EF5EFC0E-890F-490F-855E-FD3FD661FC41}" type="parTrans" cxnId="{C1060874-BBA6-4AD8-8B66-FFBE064C6E08}">
      <dgm:prSet/>
      <dgm:spPr/>
      <dgm:t>
        <a:bodyPr/>
        <a:lstStyle/>
        <a:p>
          <a:endParaRPr lang="en-US"/>
        </a:p>
      </dgm:t>
    </dgm:pt>
    <dgm:pt modelId="{617F9559-3A5B-42CC-B086-1C747B9F4878}" type="sibTrans" cxnId="{C1060874-BBA6-4AD8-8B66-FFBE064C6E08}">
      <dgm:prSet/>
      <dgm:spPr/>
      <dgm:t>
        <a:bodyPr/>
        <a:lstStyle/>
        <a:p>
          <a:endParaRPr lang="en-US"/>
        </a:p>
      </dgm:t>
    </dgm:pt>
    <dgm:pt modelId="{0D62BF6E-373D-4E7A-8BD4-908873EC97A7}">
      <dgm:prSet phldrT="[Text]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/>
            <a:t>Public thesis talk</a:t>
          </a:r>
        </a:p>
      </dgm:t>
    </dgm:pt>
    <dgm:pt modelId="{DE9B7D50-7B02-4805-8DC9-F09267AD8550}" type="parTrans" cxnId="{D54D4A49-486A-44FF-8B51-86AF80ECEF01}">
      <dgm:prSet/>
      <dgm:spPr/>
      <dgm:t>
        <a:bodyPr/>
        <a:lstStyle/>
        <a:p>
          <a:endParaRPr lang="en-US"/>
        </a:p>
      </dgm:t>
    </dgm:pt>
    <dgm:pt modelId="{4EB8D0E2-C129-4E4B-8C67-B9AEEEC270E6}" type="sibTrans" cxnId="{D54D4A49-486A-44FF-8B51-86AF80ECEF01}">
      <dgm:prSet/>
      <dgm:spPr/>
      <dgm:t>
        <a:bodyPr/>
        <a:lstStyle/>
        <a:p>
          <a:endParaRPr lang="en-US"/>
        </a:p>
      </dgm:t>
    </dgm:pt>
    <dgm:pt modelId="{50B9A115-5B4F-41CA-8543-FA4C323532D8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Elective</a:t>
          </a:r>
          <a:br>
            <a:rPr lang="en-US" dirty="0"/>
          </a:br>
          <a:r>
            <a:rPr lang="en-US" dirty="0"/>
            <a:t>Courses</a:t>
          </a:r>
        </a:p>
      </dgm:t>
    </dgm:pt>
    <dgm:pt modelId="{D8ED5856-2930-40CC-A7B1-8849A833B58C}" type="parTrans" cxnId="{3FA4A391-A670-495C-AC05-A993766A4E7A}">
      <dgm:prSet/>
      <dgm:spPr/>
      <dgm:t>
        <a:bodyPr/>
        <a:lstStyle/>
        <a:p>
          <a:endParaRPr lang="en-US"/>
        </a:p>
      </dgm:t>
    </dgm:pt>
    <dgm:pt modelId="{82D2F1A7-2DEE-4282-9D6E-2F7D0EA45C34}" type="sibTrans" cxnId="{3FA4A391-A670-495C-AC05-A993766A4E7A}">
      <dgm:prSet/>
      <dgm:spPr/>
      <dgm:t>
        <a:bodyPr/>
        <a:lstStyle/>
        <a:p>
          <a:endParaRPr lang="en-US"/>
        </a:p>
      </dgm:t>
    </dgm:pt>
    <dgm:pt modelId="{3D25CFCE-7EE8-4A6B-B091-88DFD0E9C26B}">
      <dgm:prSet phldrT="[Text]" custT="1"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600" dirty="0"/>
            <a:t>3 Courses (36 units) </a:t>
          </a:r>
          <a:br>
            <a:rPr lang="en-US" sz="1600" dirty="0"/>
          </a:br>
          <a:r>
            <a:rPr lang="en-US" sz="1600" dirty="0"/>
            <a:t>At graduate level </a:t>
          </a:r>
          <a:br>
            <a:rPr lang="en-US" sz="1300" dirty="0"/>
          </a:br>
          <a:endParaRPr lang="en-US" sz="1300" dirty="0"/>
        </a:p>
      </dgm:t>
    </dgm:pt>
    <dgm:pt modelId="{11AFDBB6-25E0-47F8-B7B7-8BBF40FDE7C6}" type="parTrans" cxnId="{7DB4047F-58D4-4EDE-BE88-769C251B4205}">
      <dgm:prSet/>
      <dgm:spPr/>
      <dgm:t>
        <a:bodyPr/>
        <a:lstStyle/>
        <a:p>
          <a:endParaRPr lang="en-US"/>
        </a:p>
      </dgm:t>
    </dgm:pt>
    <dgm:pt modelId="{CB44C8C4-F66F-40FC-8BA9-618CB2FD89B8}" type="sibTrans" cxnId="{7DB4047F-58D4-4EDE-BE88-769C251B4205}">
      <dgm:prSet/>
      <dgm:spPr/>
      <dgm:t>
        <a:bodyPr/>
        <a:lstStyle/>
        <a:p>
          <a:endParaRPr lang="en-US"/>
        </a:p>
      </dgm:t>
    </dgm:pt>
    <dgm:pt modelId="{86A4CE96-8A3F-483C-AFF4-8DB1614BE557}">
      <dgm:prSet phldrT="[Text]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/>
            <a:t>84 units of 16-997</a:t>
          </a:r>
          <a:br>
            <a:rPr lang="en-US" dirty="0"/>
          </a:br>
          <a:r>
            <a:rPr lang="en-US" dirty="0"/>
            <a:t>(Reading &amp; Research)</a:t>
          </a:r>
        </a:p>
      </dgm:t>
    </dgm:pt>
    <dgm:pt modelId="{A5B6A90F-E44E-4F97-BA76-FEA69007C3FE}" type="parTrans" cxnId="{C74BB258-E021-4F52-8ADB-32451C77EA55}">
      <dgm:prSet/>
      <dgm:spPr/>
      <dgm:t>
        <a:bodyPr/>
        <a:lstStyle/>
        <a:p>
          <a:endParaRPr lang="en-US"/>
        </a:p>
      </dgm:t>
    </dgm:pt>
    <dgm:pt modelId="{C284AD92-9CF1-4BF9-AD1E-AC76152AC838}" type="sibTrans" cxnId="{C74BB258-E021-4F52-8ADB-32451C77EA55}">
      <dgm:prSet/>
      <dgm:spPr/>
      <dgm:t>
        <a:bodyPr/>
        <a:lstStyle/>
        <a:p>
          <a:endParaRPr lang="en-US"/>
        </a:p>
      </dgm:t>
    </dgm:pt>
    <dgm:pt modelId="{7606DBC3-C8B6-4602-BFC7-23C57C29599C}">
      <dgm:prSet phldrT="[Text]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/>
            <a:t>Master’s thesis document</a:t>
          </a:r>
        </a:p>
      </dgm:t>
    </dgm:pt>
    <dgm:pt modelId="{76ED0D12-A68E-4390-A175-C7D2C5E069FC}" type="parTrans" cxnId="{7BF2FB38-73E7-4F04-A194-192A9B534919}">
      <dgm:prSet/>
      <dgm:spPr/>
      <dgm:t>
        <a:bodyPr/>
        <a:lstStyle/>
        <a:p>
          <a:endParaRPr lang="en-US"/>
        </a:p>
      </dgm:t>
    </dgm:pt>
    <dgm:pt modelId="{4FE239DF-CD35-4A2B-9743-8F0E49F51422}" type="sibTrans" cxnId="{7BF2FB38-73E7-4F04-A194-192A9B534919}">
      <dgm:prSet/>
      <dgm:spPr/>
      <dgm:t>
        <a:bodyPr/>
        <a:lstStyle/>
        <a:p>
          <a:endParaRPr lang="en-US"/>
        </a:p>
      </dgm:t>
    </dgm:pt>
    <dgm:pt modelId="{F7E4FC0B-FA12-4604-A45D-8B2823E79AD8}" type="pres">
      <dgm:prSet presAssocID="{925856E8-290A-48AC-A86A-54C1D2A845C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B64BEE2-2818-4ACB-8E6D-60DBF0DB7469}" type="pres">
      <dgm:prSet presAssocID="{925856E8-290A-48AC-A86A-54C1D2A845C4}" presName="children" presStyleCnt="0"/>
      <dgm:spPr/>
    </dgm:pt>
    <dgm:pt modelId="{0D59F5AD-7359-4B43-AE8C-5A7164BEE764}" type="pres">
      <dgm:prSet presAssocID="{925856E8-290A-48AC-A86A-54C1D2A845C4}" presName="child1group" presStyleCnt="0"/>
      <dgm:spPr/>
    </dgm:pt>
    <dgm:pt modelId="{3EEAC950-7D7B-4CBB-A762-F737F4A38F9A}" type="pres">
      <dgm:prSet presAssocID="{925856E8-290A-48AC-A86A-54C1D2A845C4}" presName="child1" presStyleLbl="bgAcc1" presStyleIdx="0" presStyleCnt="4" custScaleX="131471" custScaleY="83003" custLinFactNeighborX="-18586" custLinFactNeighborY="9202"/>
      <dgm:spPr/>
    </dgm:pt>
    <dgm:pt modelId="{C3EC552E-290A-4ABA-AEC9-608351785C42}" type="pres">
      <dgm:prSet presAssocID="{925856E8-290A-48AC-A86A-54C1D2A845C4}" presName="child1Text" presStyleLbl="bgAcc1" presStyleIdx="0" presStyleCnt="4">
        <dgm:presLayoutVars>
          <dgm:bulletEnabled val="1"/>
        </dgm:presLayoutVars>
      </dgm:prSet>
      <dgm:spPr/>
    </dgm:pt>
    <dgm:pt modelId="{2C6C9B10-552D-433D-A250-1A1BB1CD56EA}" type="pres">
      <dgm:prSet presAssocID="{925856E8-290A-48AC-A86A-54C1D2A845C4}" presName="child2group" presStyleCnt="0"/>
      <dgm:spPr/>
    </dgm:pt>
    <dgm:pt modelId="{F75E20E2-04B5-4217-9E96-2A074A69BEE2}" type="pres">
      <dgm:prSet presAssocID="{925856E8-290A-48AC-A86A-54C1D2A845C4}" presName="child2" presStyleLbl="bgAcc1" presStyleIdx="1" presStyleCnt="4" custScaleX="137151" custScaleY="75313" custLinFactNeighborX="18204" custLinFactNeighborY="12681"/>
      <dgm:spPr/>
    </dgm:pt>
    <dgm:pt modelId="{3A15E9BC-5D55-4DFC-822E-5EABC4B08C0C}" type="pres">
      <dgm:prSet presAssocID="{925856E8-290A-48AC-A86A-54C1D2A845C4}" presName="child2Text" presStyleLbl="bgAcc1" presStyleIdx="1" presStyleCnt="4">
        <dgm:presLayoutVars>
          <dgm:bulletEnabled val="1"/>
        </dgm:presLayoutVars>
      </dgm:prSet>
      <dgm:spPr/>
    </dgm:pt>
    <dgm:pt modelId="{4BF82B91-99D8-46B0-AFDA-F0146D374482}" type="pres">
      <dgm:prSet presAssocID="{925856E8-290A-48AC-A86A-54C1D2A845C4}" presName="child3group" presStyleCnt="0"/>
      <dgm:spPr/>
    </dgm:pt>
    <dgm:pt modelId="{734D5523-DB23-401B-BD0B-B54D3F1E6A8F}" type="pres">
      <dgm:prSet presAssocID="{925856E8-290A-48AC-A86A-54C1D2A845C4}" presName="child3" presStyleLbl="bgAcc1" presStyleIdx="2" presStyleCnt="4" custScaleX="143847" custScaleY="79247" custLinFactNeighborX="16606" custLinFactNeighborY="-4272"/>
      <dgm:spPr/>
    </dgm:pt>
    <dgm:pt modelId="{813EFA59-C0F7-471A-A624-D6DE1A9ABF89}" type="pres">
      <dgm:prSet presAssocID="{925856E8-290A-48AC-A86A-54C1D2A845C4}" presName="child3Text" presStyleLbl="bgAcc1" presStyleIdx="2" presStyleCnt="4">
        <dgm:presLayoutVars>
          <dgm:bulletEnabled val="1"/>
        </dgm:presLayoutVars>
      </dgm:prSet>
      <dgm:spPr/>
    </dgm:pt>
    <dgm:pt modelId="{EEF68FC2-7672-4467-A86A-F203F1C211FD}" type="pres">
      <dgm:prSet presAssocID="{925856E8-290A-48AC-A86A-54C1D2A845C4}" presName="child4group" presStyleCnt="0"/>
      <dgm:spPr/>
    </dgm:pt>
    <dgm:pt modelId="{82AF3009-0DA2-49C0-9C20-704FDE53124D}" type="pres">
      <dgm:prSet presAssocID="{925856E8-290A-48AC-A86A-54C1D2A845C4}" presName="child4" presStyleLbl="bgAcc1" presStyleIdx="3" presStyleCnt="4" custScaleX="121508" custScaleY="76808" custLinFactNeighborX="-25304" custLinFactNeighborY="-6104"/>
      <dgm:spPr/>
    </dgm:pt>
    <dgm:pt modelId="{BE0BBC1E-CA86-4A51-BEA3-DD1E6100D71A}" type="pres">
      <dgm:prSet presAssocID="{925856E8-290A-48AC-A86A-54C1D2A845C4}" presName="child4Text" presStyleLbl="bgAcc1" presStyleIdx="3" presStyleCnt="4">
        <dgm:presLayoutVars>
          <dgm:bulletEnabled val="1"/>
        </dgm:presLayoutVars>
      </dgm:prSet>
      <dgm:spPr/>
    </dgm:pt>
    <dgm:pt modelId="{9C2CBC89-AC53-4CD8-81E2-E3C71BA7E6E2}" type="pres">
      <dgm:prSet presAssocID="{925856E8-290A-48AC-A86A-54C1D2A845C4}" presName="childPlaceholder" presStyleCnt="0"/>
      <dgm:spPr/>
    </dgm:pt>
    <dgm:pt modelId="{3B1E1FA9-39DB-428A-9F98-E62CDD4185CF}" type="pres">
      <dgm:prSet presAssocID="{925856E8-290A-48AC-A86A-54C1D2A845C4}" presName="circle" presStyleCnt="0"/>
      <dgm:spPr/>
    </dgm:pt>
    <dgm:pt modelId="{DBB9BE51-8559-44F6-9BA8-21524E703E9D}" type="pres">
      <dgm:prSet presAssocID="{925856E8-290A-48AC-A86A-54C1D2A845C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0AB2BBC3-3D58-4BF2-B29D-6A6A1FD880FB}" type="pres">
      <dgm:prSet presAssocID="{925856E8-290A-48AC-A86A-54C1D2A845C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780A513-813D-4B53-B511-2E077E335B51}" type="pres">
      <dgm:prSet presAssocID="{925856E8-290A-48AC-A86A-54C1D2A845C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1C220119-ED2D-4B16-B3E0-8C2620F9526E}" type="pres">
      <dgm:prSet presAssocID="{925856E8-290A-48AC-A86A-54C1D2A845C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23301EB1-C708-4C01-BE81-4DC0BC9489A3}" type="pres">
      <dgm:prSet presAssocID="{925856E8-290A-48AC-A86A-54C1D2A845C4}" presName="quadrantPlaceholder" presStyleCnt="0"/>
      <dgm:spPr/>
    </dgm:pt>
    <dgm:pt modelId="{17288642-63C7-4751-8D66-B8B37E2066D6}" type="pres">
      <dgm:prSet presAssocID="{925856E8-290A-48AC-A86A-54C1D2A845C4}" presName="center1" presStyleLbl="fgShp" presStyleIdx="0" presStyleCnt="2"/>
      <dgm:spPr/>
    </dgm:pt>
    <dgm:pt modelId="{9FFA2A9E-3CCE-44BC-B8F4-7C69943D7698}" type="pres">
      <dgm:prSet presAssocID="{925856E8-290A-48AC-A86A-54C1D2A845C4}" presName="center2" presStyleLbl="fgShp" presStyleIdx="1" presStyleCnt="2"/>
      <dgm:spPr/>
    </dgm:pt>
  </dgm:ptLst>
  <dgm:cxnLst>
    <dgm:cxn modelId="{7A575813-B5FB-4BAA-9B87-02363352406F}" type="presOf" srcId="{7606DBC3-C8B6-4602-BFC7-23C57C29599C}" destId="{813EFA59-C0F7-471A-A624-D6DE1A9ABF89}" srcOrd="1" destOrd="1" presId="urn:microsoft.com/office/officeart/2005/8/layout/cycle4"/>
    <dgm:cxn modelId="{9522B713-F408-4289-A6F9-B8E989E2F5D0}" type="presOf" srcId="{0D62BF6E-373D-4E7A-8BD4-908873EC97A7}" destId="{813EFA59-C0F7-471A-A624-D6DE1A9ABF89}" srcOrd="1" destOrd="0" presId="urn:microsoft.com/office/officeart/2005/8/layout/cycle4"/>
    <dgm:cxn modelId="{CEF2C61D-787A-4599-ADC6-01C04E41E0A1}" type="presOf" srcId="{279B94BA-C071-40D3-8830-288BE3D0F5F0}" destId="{3EEAC950-7D7B-4CBB-A762-F737F4A38F9A}" srcOrd="0" destOrd="0" presId="urn:microsoft.com/office/officeart/2005/8/layout/cycle4"/>
    <dgm:cxn modelId="{AC266E24-536E-46C2-BA08-368FA5880992}" type="presOf" srcId="{86A4CE96-8A3F-483C-AFF4-8DB1614BE557}" destId="{F75E20E2-04B5-4217-9E96-2A074A69BEE2}" srcOrd="0" destOrd="0" presId="urn:microsoft.com/office/officeart/2005/8/layout/cycle4"/>
    <dgm:cxn modelId="{51BE0C2F-EE45-4C01-9BD0-5EC4BB7C8964}" type="presOf" srcId="{3D25CFCE-7EE8-4A6B-B091-88DFD0E9C26B}" destId="{82AF3009-0DA2-49C0-9C20-704FDE53124D}" srcOrd="0" destOrd="0" presId="urn:microsoft.com/office/officeart/2005/8/layout/cycle4"/>
    <dgm:cxn modelId="{A9C7AE37-D0EE-4BED-B2AB-646BF19C699F}" type="presOf" srcId="{86A4CE96-8A3F-483C-AFF4-8DB1614BE557}" destId="{3A15E9BC-5D55-4DFC-822E-5EABC4B08C0C}" srcOrd="1" destOrd="0" presId="urn:microsoft.com/office/officeart/2005/8/layout/cycle4"/>
    <dgm:cxn modelId="{7BF2FB38-73E7-4F04-A194-192A9B534919}" srcId="{5A8D5C32-24ED-46BF-8ABB-2A0FA2549AB5}" destId="{7606DBC3-C8B6-4602-BFC7-23C57C29599C}" srcOrd="1" destOrd="0" parTransId="{76ED0D12-A68E-4390-A175-C7D2C5E069FC}" sibTransId="{4FE239DF-CD35-4A2B-9743-8F0E49F51422}"/>
    <dgm:cxn modelId="{FE122743-6D53-4568-97E1-6A7E05D16C05}" srcId="{925856E8-290A-48AC-A86A-54C1D2A845C4}" destId="{638F240C-199C-4A1C-A163-EB1FF9DBF473}" srcOrd="0" destOrd="0" parTransId="{7233F35A-4791-4D4B-B5CF-9138461B91C4}" sibTransId="{3456D64B-3F5C-4D0B-925E-F8C2DB0BB08D}"/>
    <dgm:cxn modelId="{D54D4A49-486A-44FF-8B51-86AF80ECEF01}" srcId="{5A8D5C32-24ED-46BF-8ABB-2A0FA2549AB5}" destId="{0D62BF6E-373D-4E7A-8BD4-908873EC97A7}" srcOrd="0" destOrd="0" parTransId="{DE9B7D50-7B02-4805-8DC9-F09267AD8550}" sibTransId="{4EB8D0E2-C129-4E4B-8C67-B9AEEEC270E6}"/>
    <dgm:cxn modelId="{C74BB258-E021-4F52-8ADB-32451C77EA55}" srcId="{59EF8183-64B3-481C-8CA3-D3C72A3DC884}" destId="{86A4CE96-8A3F-483C-AFF4-8DB1614BE557}" srcOrd="0" destOrd="0" parTransId="{A5B6A90F-E44E-4F97-BA76-FEA69007C3FE}" sibTransId="{C284AD92-9CF1-4BF9-AD1E-AC76152AC838}"/>
    <dgm:cxn modelId="{D03BE96C-43E7-481F-9D3F-F7DE951B2818}" type="presOf" srcId="{3D25CFCE-7EE8-4A6B-B091-88DFD0E9C26B}" destId="{BE0BBC1E-CA86-4A51-BEA3-DD1E6100D71A}" srcOrd="1" destOrd="0" presId="urn:microsoft.com/office/officeart/2005/8/layout/cycle4"/>
    <dgm:cxn modelId="{A362866E-AE00-4A17-BB94-2DFF6BF65739}" srcId="{638F240C-199C-4A1C-A163-EB1FF9DBF473}" destId="{279B94BA-C071-40D3-8830-288BE3D0F5F0}" srcOrd="0" destOrd="0" parTransId="{F2AF3D50-04B6-4C4D-9EB8-7A204CAA712E}" sibTransId="{F30EAC09-DF57-4F40-99AD-24EE5FF21F19}"/>
    <dgm:cxn modelId="{C1060874-BBA6-4AD8-8B66-FFBE064C6E08}" srcId="{925856E8-290A-48AC-A86A-54C1D2A845C4}" destId="{5A8D5C32-24ED-46BF-8ABB-2A0FA2549AB5}" srcOrd="2" destOrd="0" parTransId="{EF5EFC0E-890F-490F-855E-FD3FD661FC41}" sibTransId="{617F9559-3A5B-42CC-B086-1C747B9F4878}"/>
    <dgm:cxn modelId="{7DB4047F-58D4-4EDE-BE88-769C251B4205}" srcId="{50B9A115-5B4F-41CA-8543-FA4C323532D8}" destId="{3D25CFCE-7EE8-4A6B-B091-88DFD0E9C26B}" srcOrd="0" destOrd="0" parTransId="{11AFDBB6-25E0-47F8-B7B7-8BBF40FDE7C6}" sibTransId="{CB44C8C4-F66F-40FC-8BA9-618CB2FD89B8}"/>
    <dgm:cxn modelId="{3FA4A391-A670-495C-AC05-A993766A4E7A}" srcId="{925856E8-290A-48AC-A86A-54C1D2A845C4}" destId="{50B9A115-5B4F-41CA-8543-FA4C323532D8}" srcOrd="3" destOrd="0" parTransId="{D8ED5856-2930-40CC-A7B1-8849A833B58C}" sibTransId="{82D2F1A7-2DEE-4282-9D6E-2F7D0EA45C34}"/>
    <dgm:cxn modelId="{8D9842A3-F439-40A6-B5DB-ECADFD98D75B}" type="presOf" srcId="{50B9A115-5B4F-41CA-8543-FA4C323532D8}" destId="{1C220119-ED2D-4B16-B3E0-8C2620F9526E}" srcOrd="0" destOrd="0" presId="urn:microsoft.com/office/officeart/2005/8/layout/cycle4"/>
    <dgm:cxn modelId="{28DD1BA5-8AB9-4DAB-880B-CDD3BF143EE1}" type="presOf" srcId="{0D62BF6E-373D-4E7A-8BD4-908873EC97A7}" destId="{734D5523-DB23-401B-BD0B-B54D3F1E6A8F}" srcOrd="0" destOrd="0" presId="urn:microsoft.com/office/officeart/2005/8/layout/cycle4"/>
    <dgm:cxn modelId="{52006AA8-C44C-4F1F-B0BB-6985697D7B60}" type="presOf" srcId="{925856E8-290A-48AC-A86A-54C1D2A845C4}" destId="{F7E4FC0B-FA12-4604-A45D-8B2823E79AD8}" srcOrd="0" destOrd="0" presId="urn:microsoft.com/office/officeart/2005/8/layout/cycle4"/>
    <dgm:cxn modelId="{F3D7B1AF-52B6-4524-907C-12A7D95D9CC1}" type="presOf" srcId="{7606DBC3-C8B6-4602-BFC7-23C57C29599C}" destId="{734D5523-DB23-401B-BD0B-B54D3F1E6A8F}" srcOrd="0" destOrd="1" presId="urn:microsoft.com/office/officeart/2005/8/layout/cycle4"/>
    <dgm:cxn modelId="{06197FB6-7A7E-40C8-B13B-E0EC70D4F71C}" type="presOf" srcId="{59EF8183-64B3-481C-8CA3-D3C72A3DC884}" destId="{0AB2BBC3-3D58-4BF2-B29D-6A6A1FD880FB}" srcOrd="0" destOrd="0" presId="urn:microsoft.com/office/officeart/2005/8/layout/cycle4"/>
    <dgm:cxn modelId="{FC9909C1-D106-483E-9936-7431733BAD94}" type="presOf" srcId="{638F240C-199C-4A1C-A163-EB1FF9DBF473}" destId="{DBB9BE51-8559-44F6-9BA8-21524E703E9D}" srcOrd="0" destOrd="0" presId="urn:microsoft.com/office/officeart/2005/8/layout/cycle4"/>
    <dgm:cxn modelId="{8372D2CF-3D16-434B-88C1-BE90BD357D27}" type="presOf" srcId="{279B94BA-C071-40D3-8830-288BE3D0F5F0}" destId="{C3EC552E-290A-4ABA-AEC9-608351785C42}" srcOrd="1" destOrd="0" presId="urn:microsoft.com/office/officeart/2005/8/layout/cycle4"/>
    <dgm:cxn modelId="{288CD1FC-750B-44D8-B2D4-E3FC0B0197C0}" srcId="{925856E8-290A-48AC-A86A-54C1D2A845C4}" destId="{59EF8183-64B3-481C-8CA3-D3C72A3DC884}" srcOrd="1" destOrd="0" parTransId="{85DE16BF-61AC-43B2-9880-B14A8B61C0F4}" sibTransId="{71DD7000-C335-412E-B75F-25AE22C70121}"/>
    <dgm:cxn modelId="{F0210DFF-2F9B-4A76-99FC-DA499013B12C}" type="presOf" srcId="{5A8D5C32-24ED-46BF-8ABB-2A0FA2549AB5}" destId="{3780A513-813D-4B53-B511-2E077E335B51}" srcOrd="0" destOrd="0" presId="urn:microsoft.com/office/officeart/2005/8/layout/cycle4"/>
    <dgm:cxn modelId="{21D899D2-AA14-489B-8213-0B89F2FC8548}" type="presParOf" srcId="{F7E4FC0B-FA12-4604-A45D-8B2823E79AD8}" destId="{8B64BEE2-2818-4ACB-8E6D-60DBF0DB7469}" srcOrd="0" destOrd="0" presId="urn:microsoft.com/office/officeart/2005/8/layout/cycle4"/>
    <dgm:cxn modelId="{9824F87F-723C-4116-A7F0-7E99BA9EB838}" type="presParOf" srcId="{8B64BEE2-2818-4ACB-8E6D-60DBF0DB7469}" destId="{0D59F5AD-7359-4B43-AE8C-5A7164BEE764}" srcOrd="0" destOrd="0" presId="urn:microsoft.com/office/officeart/2005/8/layout/cycle4"/>
    <dgm:cxn modelId="{4AFABBE0-3515-4363-92C6-8761FA972764}" type="presParOf" srcId="{0D59F5AD-7359-4B43-AE8C-5A7164BEE764}" destId="{3EEAC950-7D7B-4CBB-A762-F737F4A38F9A}" srcOrd="0" destOrd="0" presId="urn:microsoft.com/office/officeart/2005/8/layout/cycle4"/>
    <dgm:cxn modelId="{ABCE2F7A-8C17-477F-8B24-DC77122A6FDD}" type="presParOf" srcId="{0D59F5AD-7359-4B43-AE8C-5A7164BEE764}" destId="{C3EC552E-290A-4ABA-AEC9-608351785C42}" srcOrd="1" destOrd="0" presId="urn:microsoft.com/office/officeart/2005/8/layout/cycle4"/>
    <dgm:cxn modelId="{88AD5026-1FDA-496F-A2A6-6A1308569EB5}" type="presParOf" srcId="{8B64BEE2-2818-4ACB-8E6D-60DBF0DB7469}" destId="{2C6C9B10-552D-433D-A250-1A1BB1CD56EA}" srcOrd="1" destOrd="0" presId="urn:microsoft.com/office/officeart/2005/8/layout/cycle4"/>
    <dgm:cxn modelId="{19F921EF-8F23-4CF9-AC6D-C8561A9A053E}" type="presParOf" srcId="{2C6C9B10-552D-433D-A250-1A1BB1CD56EA}" destId="{F75E20E2-04B5-4217-9E96-2A074A69BEE2}" srcOrd="0" destOrd="0" presId="urn:microsoft.com/office/officeart/2005/8/layout/cycle4"/>
    <dgm:cxn modelId="{8BA2FAA0-E619-4676-AF49-CA155BB54FED}" type="presParOf" srcId="{2C6C9B10-552D-433D-A250-1A1BB1CD56EA}" destId="{3A15E9BC-5D55-4DFC-822E-5EABC4B08C0C}" srcOrd="1" destOrd="0" presId="urn:microsoft.com/office/officeart/2005/8/layout/cycle4"/>
    <dgm:cxn modelId="{992944D9-C03A-4D2B-8918-395DAB509EE4}" type="presParOf" srcId="{8B64BEE2-2818-4ACB-8E6D-60DBF0DB7469}" destId="{4BF82B91-99D8-46B0-AFDA-F0146D374482}" srcOrd="2" destOrd="0" presId="urn:microsoft.com/office/officeart/2005/8/layout/cycle4"/>
    <dgm:cxn modelId="{31421A93-F921-4284-9920-E86E3680CF0D}" type="presParOf" srcId="{4BF82B91-99D8-46B0-AFDA-F0146D374482}" destId="{734D5523-DB23-401B-BD0B-B54D3F1E6A8F}" srcOrd="0" destOrd="0" presId="urn:microsoft.com/office/officeart/2005/8/layout/cycle4"/>
    <dgm:cxn modelId="{FAB8EF9F-D4F3-48A9-8679-1F4D9D6C67D1}" type="presParOf" srcId="{4BF82B91-99D8-46B0-AFDA-F0146D374482}" destId="{813EFA59-C0F7-471A-A624-D6DE1A9ABF89}" srcOrd="1" destOrd="0" presId="urn:microsoft.com/office/officeart/2005/8/layout/cycle4"/>
    <dgm:cxn modelId="{D84E092E-F6AE-431F-936E-A864C958231F}" type="presParOf" srcId="{8B64BEE2-2818-4ACB-8E6D-60DBF0DB7469}" destId="{EEF68FC2-7672-4467-A86A-F203F1C211FD}" srcOrd="3" destOrd="0" presId="urn:microsoft.com/office/officeart/2005/8/layout/cycle4"/>
    <dgm:cxn modelId="{38919EF0-4762-4108-BE38-9A3E78C889DB}" type="presParOf" srcId="{EEF68FC2-7672-4467-A86A-F203F1C211FD}" destId="{82AF3009-0DA2-49C0-9C20-704FDE53124D}" srcOrd="0" destOrd="0" presId="urn:microsoft.com/office/officeart/2005/8/layout/cycle4"/>
    <dgm:cxn modelId="{238182CA-6D1B-4111-B69B-24C7CBF533C7}" type="presParOf" srcId="{EEF68FC2-7672-4467-A86A-F203F1C211FD}" destId="{BE0BBC1E-CA86-4A51-BEA3-DD1E6100D71A}" srcOrd="1" destOrd="0" presId="urn:microsoft.com/office/officeart/2005/8/layout/cycle4"/>
    <dgm:cxn modelId="{0DBED048-B1E5-4B0B-9603-167C7D758302}" type="presParOf" srcId="{8B64BEE2-2818-4ACB-8E6D-60DBF0DB7469}" destId="{9C2CBC89-AC53-4CD8-81E2-E3C71BA7E6E2}" srcOrd="4" destOrd="0" presId="urn:microsoft.com/office/officeart/2005/8/layout/cycle4"/>
    <dgm:cxn modelId="{2D962BE5-B37B-448A-A432-87AE07A58B15}" type="presParOf" srcId="{F7E4FC0B-FA12-4604-A45D-8B2823E79AD8}" destId="{3B1E1FA9-39DB-428A-9F98-E62CDD4185CF}" srcOrd="1" destOrd="0" presId="urn:microsoft.com/office/officeart/2005/8/layout/cycle4"/>
    <dgm:cxn modelId="{A8C407E1-AA63-471D-ABCC-8E49FE5A3977}" type="presParOf" srcId="{3B1E1FA9-39DB-428A-9F98-E62CDD4185CF}" destId="{DBB9BE51-8559-44F6-9BA8-21524E703E9D}" srcOrd="0" destOrd="0" presId="urn:microsoft.com/office/officeart/2005/8/layout/cycle4"/>
    <dgm:cxn modelId="{495D2A59-C3FA-4EF6-821F-BD06362190DB}" type="presParOf" srcId="{3B1E1FA9-39DB-428A-9F98-E62CDD4185CF}" destId="{0AB2BBC3-3D58-4BF2-B29D-6A6A1FD880FB}" srcOrd="1" destOrd="0" presId="urn:microsoft.com/office/officeart/2005/8/layout/cycle4"/>
    <dgm:cxn modelId="{98A438DC-53A5-4092-B8F6-94452376AE92}" type="presParOf" srcId="{3B1E1FA9-39DB-428A-9F98-E62CDD4185CF}" destId="{3780A513-813D-4B53-B511-2E077E335B51}" srcOrd="2" destOrd="0" presId="urn:microsoft.com/office/officeart/2005/8/layout/cycle4"/>
    <dgm:cxn modelId="{13669E73-7484-4CB7-8588-6A189A247727}" type="presParOf" srcId="{3B1E1FA9-39DB-428A-9F98-E62CDD4185CF}" destId="{1C220119-ED2D-4B16-B3E0-8C2620F9526E}" srcOrd="3" destOrd="0" presId="urn:microsoft.com/office/officeart/2005/8/layout/cycle4"/>
    <dgm:cxn modelId="{85128A8F-33A2-4CE3-B0FB-A13C232A8F51}" type="presParOf" srcId="{3B1E1FA9-39DB-428A-9F98-E62CDD4185CF}" destId="{23301EB1-C708-4C01-BE81-4DC0BC9489A3}" srcOrd="4" destOrd="0" presId="urn:microsoft.com/office/officeart/2005/8/layout/cycle4"/>
    <dgm:cxn modelId="{B6352C8E-467A-4765-BF46-3C70C87D9163}" type="presParOf" srcId="{F7E4FC0B-FA12-4604-A45D-8B2823E79AD8}" destId="{17288642-63C7-4751-8D66-B8B37E2066D6}" srcOrd="2" destOrd="0" presId="urn:microsoft.com/office/officeart/2005/8/layout/cycle4"/>
    <dgm:cxn modelId="{C1F4C322-DEAB-419F-B546-A40B67FEAC77}" type="presParOf" srcId="{F7E4FC0B-FA12-4604-A45D-8B2823E79AD8}" destId="{9FFA2A9E-3CCE-44BC-B8F4-7C69943D769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D91384-A7B3-49ED-AB58-7A035B48555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97E749-C309-4F00-A77A-7F8C93329E20}">
      <dgm:prSet phldrT="[Text]"/>
      <dgm:spPr/>
      <dgm:t>
        <a:bodyPr/>
        <a:lstStyle/>
        <a:p>
          <a:r>
            <a:rPr lang="en-US" dirty="0"/>
            <a:t>Considerations</a:t>
          </a:r>
        </a:p>
      </dgm:t>
    </dgm:pt>
    <dgm:pt modelId="{8981CDCC-F927-47A0-8E30-1912DC1696CE}" type="parTrans" cxnId="{8963D99A-A654-481C-A725-0468FBC93B9B}">
      <dgm:prSet/>
      <dgm:spPr/>
      <dgm:t>
        <a:bodyPr/>
        <a:lstStyle/>
        <a:p>
          <a:endParaRPr lang="en-US"/>
        </a:p>
      </dgm:t>
    </dgm:pt>
    <dgm:pt modelId="{02109FCC-B71F-4225-B87B-FD2822B133A3}" type="sibTrans" cxnId="{8963D99A-A654-481C-A725-0468FBC93B9B}">
      <dgm:prSet/>
      <dgm:spPr/>
      <dgm:t>
        <a:bodyPr/>
        <a:lstStyle/>
        <a:p>
          <a:endParaRPr lang="en-US"/>
        </a:p>
      </dgm:t>
    </dgm:pt>
    <dgm:pt modelId="{19454067-AAC8-4A07-A604-39CB6EE09A1E}">
      <dgm:prSet phldrT="[Text]"/>
      <dgm:spPr/>
      <dgm:t>
        <a:bodyPr/>
        <a:lstStyle/>
        <a:p>
          <a:r>
            <a:rPr lang="en-US" dirty="0"/>
            <a:t>Research Area</a:t>
          </a:r>
        </a:p>
      </dgm:t>
    </dgm:pt>
    <dgm:pt modelId="{3A476A2A-2A4C-41B3-97DC-2C77E6F5E86D}" type="parTrans" cxnId="{F5E0F678-57A9-4587-83C6-BD2BF46E1393}">
      <dgm:prSet/>
      <dgm:spPr/>
      <dgm:t>
        <a:bodyPr/>
        <a:lstStyle/>
        <a:p>
          <a:endParaRPr lang="en-US"/>
        </a:p>
      </dgm:t>
    </dgm:pt>
    <dgm:pt modelId="{C8AF737F-1247-44C7-957D-12F3796EC44A}" type="sibTrans" cxnId="{F5E0F678-57A9-4587-83C6-BD2BF46E1393}">
      <dgm:prSet/>
      <dgm:spPr/>
      <dgm:t>
        <a:bodyPr/>
        <a:lstStyle/>
        <a:p>
          <a:endParaRPr lang="en-US"/>
        </a:p>
      </dgm:t>
    </dgm:pt>
    <dgm:pt modelId="{78DA119D-2917-4114-A390-9D827CDF1480}">
      <dgm:prSet phldrT="[Text]"/>
      <dgm:spPr/>
      <dgm:t>
        <a:bodyPr/>
        <a:lstStyle/>
        <a:p>
          <a:r>
            <a:rPr lang="en-US" dirty="0"/>
            <a:t>Reputation/ Connections</a:t>
          </a:r>
        </a:p>
      </dgm:t>
    </dgm:pt>
    <dgm:pt modelId="{1EFEA52C-3CAB-474D-AF5B-A72F490F4442}" type="parTrans" cxnId="{B93ACA86-70A9-405B-AAD1-D6D540AF3B49}">
      <dgm:prSet/>
      <dgm:spPr/>
      <dgm:t>
        <a:bodyPr/>
        <a:lstStyle/>
        <a:p>
          <a:endParaRPr lang="en-US"/>
        </a:p>
      </dgm:t>
    </dgm:pt>
    <dgm:pt modelId="{20C57115-DBA6-4C2F-8ABC-A04F9D3CA1E5}" type="sibTrans" cxnId="{B93ACA86-70A9-405B-AAD1-D6D540AF3B49}">
      <dgm:prSet/>
      <dgm:spPr/>
      <dgm:t>
        <a:bodyPr/>
        <a:lstStyle/>
        <a:p>
          <a:endParaRPr lang="en-US"/>
        </a:p>
      </dgm:t>
    </dgm:pt>
    <dgm:pt modelId="{6A055F41-52FC-4589-ACC8-4D8C523EE866}">
      <dgm:prSet phldrT="[Text]"/>
      <dgm:spPr/>
      <dgm:t>
        <a:bodyPr/>
        <a:lstStyle/>
        <a:p>
          <a:r>
            <a:rPr lang="en-US" dirty="0"/>
            <a:t>Things To Do</a:t>
          </a:r>
        </a:p>
      </dgm:t>
    </dgm:pt>
    <dgm:pt modelId="{AADCE06E-9FC9-434E-937C-05017282BE5B}" type="parTrans" cxnId="{4BBDA097-823C-4FC4-871C-5E0EC8887B54}">
      <dgm:prSet/>
      <dgm:spPr/>
      <dgm:t>
        <a:bodyPr/>
        <a:lstStyle/>
        <a:p>
          <a:endParaRPr lang="en-US"/>
        </a:p>
      </dgm:t>
    </dgm:pt>
    <dgm:pt modelId="{2DEAD55B-ABB9-44BB-9FCD-D57E67065712}" type="sibTrans" cxnId="{4BBDA097-823C-4FC4-871C-5E0EC8887B54}">
      <dgm:prSet/>
      <dgm:spPr/>
      <dgm:t>
        <a:bodyPr/>
        <a:lstStyle/>
        <a:p>
          <a:endParaRPr lang="en-US"/>
        </a:p>
      </dgm:t>
    </dgm:pt>
    <dgm:pt modelId="{5E61FD33-911C-4705-A4C9-64D8F0B0D6A0}">
      <dgm:prSet phldrT="[Text]"/>
      <dgm:spPr/>
      <dgm:t>
        <a:bodyPr/>
        <a:lstStyle/>
        <a:p>
          <a:r>
            <a:rPr lang="en-US" dirty="0"/>
            <a:t>Attend Orientation talks</a:t>
          </a:r>
        </a:p>
      </dgm:t>
    </dgm:pt>
    <dgm:pt modelId="{4F47C3B7-239D-499E-889F-BAA2C22E5908}" type="parTrans" cxnId="{D7D1E473-F1F3-49F2-AD3C-EF1130A4CC91}">
      <dgm:prSet/>
      <dgm:spPr/>
      <dgm:t>
        <a:bodyPr/>
        <a:lstStyle/>
        <a:p>
          <a:endParaRPr lang="en-US"/>
        </a:p>
      </dgm:t>
    </dgm:pt>
    <dgm:pt modelId="{2F886918-928E-4A3F-A8AB-0DAE38C70E18}" type="sibTrans" cxnId="{D7D1E473-F1F3-49F2-AD3C-EF1130A4CC91}">
      <dgm:prSet/>
      <dgm:spPr/>
      <dgm:t>
        <a:bodyPr/>
        <a:lstStyle/>
        <a:p>
          <a:endParaRPr lang="en-US"/>
        </a:p>
      </dgm:t>
    </dgm:pt>
    <dgm:pt modelId="{3226033A-9F30-456A-A780-195BF61C7F21}">
      <dgm:prSet phldrT="[Text]"/>
      <dgm:spPr/>
      <dgm:t>
        <a:bodyPr/>
        <a:lstStyle/>
        <a:p>
          <a:r>
            <a:rPr lang="en-US" dirty="0"/>
            <a:t>Talk to faculty!</a:t>
          </a:r>
        </a:p>
      </dgm:t>
    </dgm:pt>
    <dgm:pt modelId="{5AAE505A-D22A-44B4-9089-EA71DB8825BA}" type="parTrans" cxnId="{1840192E-8BBB-419E-9719-ACFB65E8DCAD}">
      <dgm:prSet/>
      <dgm:spPr/>
      <dgm:t>
        <a:bodyPr/>
        <a:lstStyle/>
        <a:p>
          <a:endParaRPr lang="en-US"/>
        </a:p>
      </dgm:t>
    </dgm:pt>
    <dgm:pt modelId="{E2EC7D7D-8C64-4374-8779-B2AFAB465D29}" type="sibTrans" cxnId="{1840192E-8BBB-419E-9719-ACFB65E8DCAD}">
      <dgm:prSet/>
      <dgm:spPr/>
      <dgm:t>
        <a:bodyPr/>
        <a:lstStyle/>
        <a:p>
          <a:endParaRPr lang="en-US"/>
        </a:p>
      </dgm:t>
    </dgm:pt>
    <dgm:pt modelId="{0BF58D95-6D11-463D-9913-A462FD1CEA98}">
      <dgm:prSet phldrT="[Text]"/>
      <dgm:spPr/>
      <dgm:t>
        <a:bodyPr/>
        <a:lstStyle/>
        <a:p>
          <a:r>
            <a:rPr lang="en-US" dirty="0"/>
            <a:t>Management Style</a:t>
          </a:r>
        </a:p>
      </dgm:t>
    </dgm:pt>
    <dgm:pt modelId="{31BA3C2C-BF7E-4BD1-9404-679436168633}" type="parTrans" cxnId="{4DEC719E-D95D-42B1-9206-60B72B7F6857}">
      <dgm:prSet/>
      <dgm:spPr/>
      <dgm:t>
        <a:bodyPr/>
        <a:lstStyle/>
        <a:p>
          <a:endParaRPr lang="en-US"/>
        </a:p>
      </dgm:t>
    </dgm:pt>
    <dgm:pt modelId="{6F9347D8-5158-429B-BC17-E51DBC7879C9}" type="sibTrans" cxnId="{4DEC719E-D95D-42B1-9206-60B72B7F6857}">
      <dgm:prSet/>
      <dgm:spPr/>
      <dgm:t>
        <a:bodyPr/>
        <a:lstStyle/>
        <a:p>
          <a:endParaRPr lang="en-US"/>
        </a:p>
      </dgm:t>
    </dgm:pt>
    <dgm:pt modelId="{9A81662A-E38D-4152-AB72-02DDE41653D5}">
      <dgm:prSet phldrT="[Text]"/>
      <dgm:spPr/>
      <dgm:t>
        <a:bodyPr/>
        <a:lstStyle/>
        <a:p>
          <a:r>
            <a:rPr lang="en-US" dirty="0"/>
            <a:t>Scientific Style</a:t>
          </a:r>
        </a:p>
      </dgm:t>
    </dgm:pt>
    <dgm:pt modelId="{1BA8B648-622E-4913-864A-C95EE93AD9D9}" type="parTrans" cxnId="{A1CE8465-D03D-4DC8-BE59-9B6B2BDFE04A}">
      <dgm:prSet/>
      <dgm:spPr/>
      <dgm:t>
        <a:bodyPr/>
        <a:lstStyle/>
        <a:p>
          <a:endParaRPr lang="en-US"/>
        </a:p>
      </dgm:t>
    </dgm:pt>
    <dgm:pt modelId="{89D20B22-F56F-42BD-8316-F890C02DDDC9}" type="sibTrans" cxnId="{A1CE8465-D03D-4DC8-BE59-9B6B2BDFE04A}">
      <dgm:prSet/>
      <dgm:spPr/>
      <dgm:t>
        <a:bodyPr/>
        <a:lstStyle/>
        <a:p>
          <a:endParaRPr lang="en-US"/>
        </a:p>
      </dgm:t>
    </dgm:pt>
    <dgm:pt modelId="{E51A50E5-F72E-4324-9A0C-7F4BDA86B42C}">
      <dgm:prSet phldrT="[Text]"/>
      <dgm:spPr/>
      <dgm:t>
        <a:bodyPr/>
        <a:lstStyle/>
        <a:p>
          <a:r>
            <a:rPr lang="en-US" dirty="0"/>
            <a:t>PERSONALITY!</a:t>
          </a:r>
        </a:p>
      </dgm:t>
    </dgm:pt>
    <dgm:pt modelId="{8EED6E54-BBA6-4D65-A9CD-1A81D2923FC8}" type="parTrans" cxnId="{9670C1AA-4039-48C4-A390-AAF37BBEE616}">
      <dgm:prSet/>
      <dgm:spPr/>
      <dgm:t>
        <a:bodyPr/>
        <a:lstStyle/>
        <a:p>
          <a:endParaRPr lang="en-US"/>
        </a:p>
      </dgm:t>
    </dgm:pt>
    <dgm:pt modelId="{63F9E749-21FD-47F4-BEB1-711E1C7F8EAC}" type="sibTrans" cxnId="{9670C1AA-4039-48C4-A390-AAF37BBEE616}">
      <dgm:prSet/>
      <dgm:spPr/>
      <dgm:t>
        <a:bodyPr/>
        <a:lstStyle/>
        <a:p>
          <a:endParaRPr lang="en-US"/>
        </a:p>
      </dgm:t>
    </dgm:pt>
    <dgm:pt modelId="{E1DB3CB2-8145-4532-BFDF-2547CA53D0C3}">
      <dgm:prSet phldrT="[Text]"/>
      <dgm:spPr/>
      <dgm:t>
        <a:bodyPr/>
        <a:lstStyle/>
        <a:p>
          <a:r>
            <a:rPr lang="en-US" dirty="0"/>
            <a:t>Lab Environment (where?)</a:t>
          </a:r>
        </a:p>
      </dgm:t>
    </dgm:pt>
    <dgm:pt modelId="{64E74CC6-EF17-4E55-8C67-0040429920D1}" type="parTrans" cxnId="{81DC8E5A-D037-455E-BC51-1914CB7ED99C}">
      <dgm:prSet/>
      <dgm:spPr/>
      <dgm:t>
        <a:bodyPr/>
        <a:lstStyle/>
        <a:p>
          <a:endParaRPr lang="en-US"/>
        </a:p>
      </dgm:t>
    </dgm:pt>
    <dgm:pt modelId="{CCAC33BA-DDCD-4388-A1F8-A485171C290C}" type="sibTrans" cxnId="{81DC8E5A-D037-455E-BC51-1914CB7ED99C}">
      <dgm:prSet/>
      <dgm:spPr/>
      <dgm:t>
        <a:bodyPr/>
        <a:lstStyle/>
        <a:p>
          <a:endParaRPr lang="en-US"/>
        </a:p>
      </dgm:t>
    </dgm:pt>
    <dgm:pt modelId="{DC4CDDA0-A308-49AC-9082-04F5D267E981}">
      <dgm:prSet phldrT="[Text]"/>
      <dgm:spPr/>
      <dgm:t>
        <a:bodyPr/>
        <a:lstStyle/>
        <a:p>
          <a:r>
            <a:rPr lang="en-US" dirty="0"/>
            <a:t>Go to </a:t>
          </a:r>
          <a:r>
            <a:rPr lang="en-US" dirty="0" err="1"/>
            <a:t>RoboOrg</a:t>
          </a:r>
          <a:r>
            <a:rPr lang="en-US" dirty="0"/>
            <a:t> events</a:t>
          </a:r>
        </a:p>
      </dgm:t>
    </dgm:pt>
    <dgm:pt modelId="{E7546469-D0F9-4A42-8B7B-B1D7BEEC6D15}" type="parTrans" cxnId="{6789BCDC-E83E-4902-A3E0-1620CDFDB25C}">
      <dgm:prSet/>
      <dgm:spPr/>
      <dgm:t>
        <a:bodyPr/>
        <a:lstStyle/>
        <a:p>
          <a:endParaRPr lang="en-US"/>
        </a:p>
      </dgm:t>
    </dgm:pt>
    <dgm:pt modelId="{9F9D42F7-A33F-4175-A4E6-9BEBED2C0B29}" type="sibTrans" cxnId="{6789BCDC-E83E-4902-A3E0-1620CDFDB25C}">
      <dgm:prSet/>
      <dgm:spPr/>
      <dgm:t>
        <a:bodyPr/>
        <a:lstStyle/>
        <a:p>
          <a:endParaRPr lang="en-US"/>
        </a:p>
      </dgm:t>
    </dgm:pt>
    <dgm:pt modelId="{EB1F3004-C307-422A-A087-8DF473151C0D}">
      <dgm:prSet phldrT="[Text]"/>
      <dgm:spPr/>
      <dgm:t>
        <a:bodyPr/>
        <a:lstStyle/>
        <a:p>
          <a:r>
            <a:rPr lang="en-US" dirty="0"/>
            <a:t>Talk to students</a:t>
          </a:r>
        </a:p>
      </dgm:t>
    </dgm:pt>
    <dgm:pt modelId="{73837EBE-5BBC-4902-BC49-67D389E34684}" type="parTrans" cxnId="{E7A2B77A-451B-4526-8FF3-504875845EB2}">
      <dgm:prSet/>
      <dgm:spPr/>
      <dgm:t>
        <a:bodyPr/>
        <a:lstStyle/>
        <a:p>
          <a:endParaRPr lang="en-US"/>
        </a:p>
      </dgm:t>
    </dgm:pt>
    <dgm:pt modelId="{5D43C1FD-39B7-45AE-AFC8-BFE2E109BE40}" type="sibTrans" cxnId="{E7A2B77A-451B-4526-8FF3-504875845EB2}">
      <dgm:prSet/>
      <dgm:spPr/>
      <dgm:t>
        <a:bodyPr/>
        <a:lstStyle/>
        <a:p>
          <a:endParaRPr lang="en-US"/>
        </a:p>
      </dgm:t>
    </dgm:pt>
    <dgm:pt modelId="{980DBB9D-DCF3-4535-B62F-987B8E0A26AD}">
      <dgm:prSet phldrT="[Text]"/>
      <dgm:spPr/>
      <dgm:t>
        <a:bodyPr/>
        <a:lstStyle/>
        <a:p>
          <a:r>
            <a:rPr lang="en-US" dirty="0"/>
            <a:t>Read papers &amp; websites</a:t>
          </a:r>
        </a:p>
      </dgm:t>
    </dgm:pt>
    <dgm:pt modelId="{8DA6BC44-220E-4D28-A210-A2444FD90905}" type="parTrans" cxnId="{24BB7DAA-D268-4890-BA05-6352A12DE4EE}">
      <dgm:prSet/>
      <dgm:spPr/>
      <dgm:t>
        <a:bodyPr/>
        <a:lstStyle/>
        <a:p>
          <a:endParaRPr lang="en-US"/>
        </a:p>
      </dgm:t>
    </dgm:pt>
    <dgm:pt modelId="{1F95C158-9EFB-4708-881A-C245F84550C8}" type="sibTrans" cxnId="{24BB7DAA-D268-4890-BA05-6352A12DE4EE}">
      <dgm:prSet/>
      <dgm:spPr/>
      <dgm:t>
        <a:bodyPr/>
        <a:lstStyle/>
        <a:p>
          <a:endParaRPr lang="en-US"/>
        </a:p>
      </dgm:t>
    </dgm:pt>
    <dgm:pt modelId="{24BAE375-4764-4920-BD24-F7EA6F9E8917}">
      <dgm:prSet phldrT="[Text]"/>
      <dgm:spPr/>
      <dgm:t>
        <a:bodyPr/>
        <a:lstStyle/>
        <a:p>
          <a:r>
            <a:rPr lang="en-US" dirty="0"/>
            <a:t>Attend lab meetings</a:t>
          </a:r>
        </a:p>
      </dgm:t>
    </dgm:pt>
    <dgm:pt modelId="{866AA7EA-5833-4D0C-B092-C736F95F04FA}" type="parTrans" cxnId="{CA96CF17-2AA8-43E2-BECE-08E5525C8179}">
      <dgm:prSet/>
      <dgm:spPr/>
      <dgm:t>
        <a:bodyPr/>
        <a:lstStyle/>
        <a:p>
          <a:endParaRPr lang="en-US"/>
        </a:p>
      </dgm:t>
    </dgm:pt>
    <dgm:pt modelId="{1F0C86E6-87C2-4376-97E4-01808A63DA8A}" type="sibTrans" cxnId="{CA96CF17-2AA8-43E2-BECE-08E5525C8179}">
      <dgm:prSet/>
      <dgm:spPr/>
      <dgm:t>
        <a:bodyPr/>
        <a:lstStyle/>
        <a:p>
          <a:endParaRPr lang="en-US"/>
        </a:p>
      </dgm:t>
    </dgm:pt>
    <dgm:pt modelId="{4B74B8C5-8ED3-4D28-82C1-AEF9D885B05E}">
      <dgm:prSet phldrT="[Text]"/>
      <dgm:spPr/>
      <dgm:t>
        <a:bodyPr/>
        <a:lstStyle/>
        <a:p>
          <a:r>
            <a:rPr lang="en-US" dirty="0"/>
            <a:t>Funding Sources</a:t>
          </a:r>
        </a:p>
      </dgm:t>
    </dgm:pt>
    <dgm:pt modelId="{EC6C2234-A68B-4B1E-A802-0028D6375637}" type="parTrans" cxnId="{425F4A17-3FFA-4F19-B80D-9DA4D6B16761}">
      <dgm:prSet/>
      <dgm:spPr/>
      <dgm:t>
        <a:bodyPr/>
        <a:lstStyle/>
        <a:p>
          <a:endParaRPr lang="en-US"/>
        </a:p>
      </dgm:t>
    </dgm:pt>
    <dgm:pt modelId="{68A85434-D383-452F-B85F-74B33B382A2D}" type="sibTrans" cxnId="{425F4A17-3FFA-4F19-B80D-9DA4D6B16761}">
      <dgm:prSet/>
      <dgm:spPr/>
      <dgm:t>
        <a:bodyPr/>
        <a:lstStyle/>
        <a:p>
          <a:endParaRPr lang="en-US"/>
        </a:p>
      </dgm:t>
    </dgm:pt>
    <dgm:pt modelId="{EF2C2815-E3B5-4DB4-9F70-453F55915FDF}" type="pres">
      <dgm:prSet presAssocID="{A0D91384-A7B3-49ED-AB58-7A035B485556}" presName="Name0" presStyleCnt="0">
        <dgm:presLayoutVars>
          <dgm:dir/>
          <dgm:animLvl val="lvl"/>
          <dgm:resizeHandles val="exact"/>
        </dgm:presLayoutVars>
      </dgm:prSet>
      <dgm:spPr/>
    </dgm:pt>
    <dgm:pt modelId="{9B758C99-2B81-45E7-93D8-B41B40F59FCD}" type="pres">
      <dgm:prSet presAssocID="{3897E749-C309-4F00-A77A-7F8C93329E20}" presName="composite" presStyleCnt="0"/>
      <dgm:spPr/>
    </dgm:pt>
    <dgm:pt modelId="{3EDEB25C-F9C8-40CA-A0CE-53448A3D7A1A}" type="pres">
      <dgm:prSet presAssocID="{3897E749-C309-4F00-A77A-7F8C93329E2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F6EB57AF-EFBF-443C-A158-E208BD913444}" type="pres">
      <dgm:prSet presAssocID="{3897E749-C309-4F00-A77A-7F8C93329E20}" presName="desTx" presStyleLbl="alignAccFollowNode1" presStyleIdx="0" presStyleCnt="2" custScaleX="99621">
        <dgm:presLayoutVars>
          <dgm:bulletEnabled val="1"/>
        </dgm:presLayoutVars>
      </dgm:prSet>
      <dgm:spPr/>
    </dgm:pt>
    <dgm:pt modelId="{CCB166F1-EE51-4375-A32F-F2339B38050C}" type="pres">
      <dgm:prSet presAssocID="{02109FCC-B71F-4225-B87B-FD2822B133A3}" presName="space" presStyleCnt="0"/>
      <dgm:spPr/>
    </dgm:pt>
    <dgm:pt modelId="{48A3B21A-4B9E-4D89-90AC-85AC4F0AC6A6}" type="pres">
      <dgm:prSet presAssocID="{6A055F41-52FC-4589-ACC8-4D8C523EE866}" presName="composite" presStyleCnt="0"/>
      <dgm:spPr/>
    </dgm:pt>
    <dgm:pt modelId="{88B486BC-60FA-4F8A-B2B5-D51D6D43E472}" type="pres">
      <dgm:prSet presAssocID="{6A055F41-52FC-4589-ACC8-4D8C523EE86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DBEEE257-0288-4693-8F91-36FFC61C7FBF}" type="pres">
      <dgm:prSet presAssocID="{6A055F41-52FC-4589-ACC8-4D8C523EE866}" presName="desTx" presStyleLbl="alignAccFollowNode1" presStyleIdx="1" presStyleCnt="2" custScaleX="99931">
        <dgm:presLayoutVars>
          <dgm:bulletEnabled val="1"/>
        </dgm:presLayoutVars>
      </dgm:prSet>
      <dgm:spPr/>
    </dgm:pt>
  </dgm:ptLst>
  <dgm:cxnLst>
    <dgm:cxn modelId="{425F4A17-3FFA-4F19-B80D-9DA4D6B16761}" srcId="{3897E749-C309-4F00-A77A-7F8C93329E20}" destId="{4B74B8C5-8ED3-4D28-82C1-AEF9D885B05E}" srcOrd="6" destOrd="0" parTransId="{EC6C2234-A68B-4B1E-A802-0028D6375637}" sibTransId="{68A85434-D383-452F-B85F-74B33B382A2D}"/>
    <dgm:cxn modelId="{CA96CF17-2AA8-43E2-BECE-08E5525C8179}" srcId="{6A055F41-52FC-4589-ACC8-4D8C523EE866}" destId="{24BAE375-4764-4920-BD24-F7EA6F9E8917}" srcOrd="5" destOrd="0" parTransId="{866AA7EA-5833-4D0C-B092-C736F95F04FA}" sibTransId="{1F0C86E6-87C2-4376-97E4-01808A63DA8A}"/>
    <dgm:cxn modelId="{1840192E-8BBB-419E-9719-ACFB65E8DCAD}" srcId="{6A055F41-52FC-4589-ACC8-4D8C523EE866}" destId="{3226033A-9F30-456A-A780-195BF61C7F21}" srcOrd="1" destOrd="0" parTransId="{5AAE505A-D22A-44B4-9089-EA71DB8825BA}" sibTransId="{E2EC7D7D-8C64-4374-8779-B2AFAB465D29}"/>
    <dgm:cxn modelId="{A1F71C3C-F05F-4658-BB67-D393FBFF3660}" type="presOf" srcId="{A0D91384-A7B3-49ED-AB58-7A035B485556}" destId="{EF2C2815-E3B5-4DB4-9F70-453F55915FDF}" srcOrd="0" destOrd="0" presId="urn:microsoft.com/office/officeart/2005/8/layout/hList1"/>
    <dgm:cxn modelId="{18A8274C-96F7-4839-98B1-9DE40B944B9B}" type="presOf" srcId="{5E61FD33-911C-4705-A4C9-64D8F0B0D6A0}" destId="{DBEEE257-0288-4693-8F91-36FFC61C7FBF}" srcOrd="0" destOrd="0" presId="urn:microsoft.com/office/officeart/2005/8/layout/hList1"/>
    <dgm:cxn modelId="{2C488F4C-5526-4C12-A79B-8DD4EF3447B7}" type="presOf" srcId="{980DBB9D-DCF3-4535-B62F-987B8E0A26AD}" destId="{DBEEE257-0288-4693-8F91-36FFC61C7FBF}" srcOrd="0" destOrd="4" presId="urn:microsoft.com/office/officeart/2005/8/layout/hList1"/>
    <dgm:cxn modelId="{FD27A64E-1A67-4CC5-AC2A-5BC1013DA772}" type="presOf" srcId="{3897E749-C309-4F00-A77A-7F8C93329E20}" destId="{3EDEB25C-F9C8-40CA-A0CE-53448A3D7A1A}" srcOrd="0" destOrd="0" presId="urn:microsoft.com/office/officeart/2005/8/layout/hList1"/>
    <dgm:cxn modelId="{C5C17758-CE04-4D46-A783-3F0FCA56EAE3}" type="presOf" srcId="{6A055F41-52FC-4589-ACC8-4D8C523EE866}" destId="{88B486BC-60FA-4F8A-B2B5-D51D6D43E472}" srcOrd="0" destOrd="0" presId="urn:microsoft.com/office/officeart/2005/8/layout/hList1"/>
    <dgm:cxn modelId="{81DC8E5A-D037-455E-BC51-1914CB7ED99C}" srcId="{3897E749-C309-4F00-A77A-7F8C93329E20}" destId="{E1DB3CB2-8145-4532-BFDF-2547CA53D0C3}" srcOrd="4" destOrd="0" parTransId="{64E74CC6-EF17-4E55-8C67-0040429920D1}" sibTransId="{CCAC33BA-DDCD-4388-A1F8-A485171C290C}"/>
    <dgm:cxn modelId="{9B36B664-59F0-41B0-B932-B7D7008E3973}" type="presOf" srcId="{19454067-AAC8-4A07-A604-39CB6EE09A1E}" destId="{F6EB57AF-EFBF-443C-A158-E208BD913444}" srcOrd="0" destOrd="0" presId="urn:microsoft.com/office/officeart/2005/8/layout/hList1"/>
    <dgm:cxn modelId="{A1CE8465-D03D-4DC8-BE59-9B6B2BDFE04A}" srcId="{3897E749-C309-4F00-A77A-7F8C93329E20}" destId="{9A81662A-E38D-4152-AB72-02DDE41653D5}" srcOrd="2" destOrd="0" parTransId="{1BA8B648-622E-4913-864A-C95EE93AD9D9}" sibTransId="{89D20B22-F56F-42BD-8316-F890C02DDDC9}"/>
    <dgm:cxn modelId="{D7D1E473-F1F3-49F2-AD3C-EF1130A4CC91}" srcId="{6A055F41-52FC-4589-ACC8-4D8C523EE866}" destId="{5E61FD33-911C-4705-A4C9-64D8F0B0D6A0}" srcOrd="0" destOrd="0" parTransId="{4F47C3B7-239D-499E-889F-BAA2C22E5908}" sibTransId="{2F886918-928E-4A3F-A8AB-0DAE38C70E18}"/>
    <dgm:cxn modelId="{EDB97F78-C71F-4E18-A3FF-B29C7ACD76EB}" type="presOf" srcId="{3226033A-9F30-456A-A780-195BF61C7F21}" destId="{DBEEE257-0288-4693-8F91-36FFC61C7FBF}" srcOrd="0" destOrd="1" presId="urn:microsoft.com/office/officeart/2005/8/layout/hList1"/>
    <dgm:cxn modelId="{F5E0F678-57A9-4587-83C6-BD2BF46E1393}" srcId="{3897E749-C309-4F00-A77A-7F8C93329E20}" destId="{19454067-AAC8-4A07-A604-39CB6EE09A1E}" srcOrd="0" destOrd="0" parTransId="{3A476A2A-2A4C-41B3-97DC-2C77E6F5E86D}" sibTransId="{C8AF737F-1247-44C7-957D-12F3796EC44A}"/>
    <dgm:cxn modelId="{E7A2B77A-451B-4526-8FF3-504875845EB2}" srcId="{6A055F41-52FC-4589-ACC8-4D8C523EE866}" destId="{EB1F3004-C307-422A-A087-8DF473151C0D}" srcOrd="3" destOrd="0" parTransId="{73837EBE-5BBC-4902-BC49-67D389E34684}" sibTransId="{5D43C1FD-39B7-45AE-AFC8-BFE2E109BE40}"/>
    <dgm:cxn modelId="{A3C91182-8668-4289-8425-961427D0081D}" type="presOf" srcId="{EB1F3004-C307-422A-A087-8DF473151C0D}" destId="{DBEEE257-0288-4693-8F91-36FFC61C7FBF}" srcOrd="0" destOrd="3" presId="urn:microsoft.com/office/officeart/2005/8/layout/hList1"/>
    <dgm:cxn modelId="{89C24083-5158-4C01-BE61-83B3E26B180E}" type="presOf" srcId="{9A81662A-E38D-4152-AB72-02DDE41653D5}" destId="{F6EB57AF-EFBF-443C-A158-E208BD913444}" srcOrd="0" destOrd="2" presId="urn:microsoft.com/office/officeart/2005/8/layout/hList1"/>
    <dgm:cxn modelId="{B93ACA86-70A9-405B-AAD1-D6D540AF3B49}" srcId="{3897E749-C309-4F00-A77A-7F8C93329E20}" destId="{78DA119D-2917-4114-A390-9D827CDF1480}" srcOrd="5" destOrd="0" parTransId="{1EFEA52C-3CAB-474D-AF5B-A72F490F4442}" sibTransId="{20C57115-DBA6-4C2F-8ABC-A04F9D3CA1E5}"/>
    <dgm:cxn modelId="{1BD1BA89-E3AA-4AF5-8776-8AB8DB1B43B5}" type="presOf" srcId="{4B74B8C5-8ED3-4D28-82C1-AEF9D885B05E}" destId="{F6EB57AF-EFBF-443C-A158-E208BD913444}" srcOrd="0" destOrd="6" presId="urn:microsoft.com/office/officeart/2005/8/layout/hList1"/>
    <dgm:cxn modelId="{CBB5848C-89F1-40BC-BE34-56108ACFBCAC}" type="presOf" srcId="{24BAE375-4764-4920-BD24-F7EA6F9E8917}" destId="{DBEEE257-0288-4693-8F91-36FFC61C7FBF}" srcOrd="0" destOrd="5" presId="urn:microsoft.com/office/officeart/2005/8/layout/hList1"/>
    <dgm:cxn modelId="{A7C2238E-7C57-45CF-A193-686BDD2C3FED}" type="presOf" srcId="{DC4CDDA0-A308-49AC-9082-04F5D267E981}" destId="{DBEEE257-0288-4693-8F91-36FFC61C7FBF}" srcOrd="0" destOrd="2" presId="urn:microsoft.com/office/officeart/2005/8/layout/hList1"/>
    <dgm:cxn modelId="{4BBDA097-823C-4FC4-871C-5E0EC8887B54}" srcId="{A0D91384-A7B3-49ED-AB58-7A035B485556}" destId="{6A055F41-52FC-4589-ACC8-4D8C523EE866}" srcOrd="1" destOrd="0" parTransId="{AADCE06E-9FC9-434E-937C-05017282BE5B}" sibTransId="{2DEAD55B-ABB9-44BB-9FCD-D57E67065712}"/>
    <dgm:cxn modelId="{8963D99A-A654-481C-A725-0468FBC93B9B}" srcId="{A0D91384-A7B3-49ED-AB58-7A035B485556}" destId="{3897E749-C309-4F00-A77A-7F8C93329E20}" srcOrd="0" destOrd="0" parTransId="{8981CDCC-F927-47A0-8E30-1912DC1696CE}" sibTransId="{02109FCC-B71F-4225-B87B-FD2822B133A3}"/>
    <dgm:cxn modelId="{4DEC719E-D95D-42B1-9206-60B72B7F6857}" srcId="{3897E749-C309-4F00-A77A-7F8C93329E20}" destId="{0BF58D95-6D11-463D-9913-A462FD1CEA98}" srcOrd="1" destOrd="0" parTransId="{31BA3C2C-BF7E-4BD1-9404-679436168633}" sibTransId="{6F9347D8-5158-429B-BC17-E51DBC7879C9}"/>
    <dgm:cxn modelId="{24BB7DAA-D268-4890-BA05-6352A12DE4EE}" srcId="{6A055F41-52FC-4589-ACC8-4D8C523EE866}" destId="{980DBB9D-DCF3-4535-B62F-987B8E0A26AD}" srcOrd="4" destOrd="0" parTransId="{8DA6BC44-220E-4D28-A210-A2444FD90905}" sibTransId="{1F95C158-9EFB-4708-881A-C245F84550C8}"/>
    <dgm:cxn modelId="{9670C1AA-4039-48C4-A390-AAF37BBEE616}" srcId="{3897E749-C309-4F00-A77A-7F8C93329E20}" destId="{E51A50E5-F72E-4324-9A0C-7F4BDA86B42C}" srcOrd="3" destOrd="0" parTransId="{8EED6E54-BBA6-4D65-A9CD-1A81D2923FC8}" sibTransId="{63F9E749-21FD-47F4-BEB1-711E1C7F8EAC}"/>
    <dgm:cxn modelId="{8FE58CBE-B3E5-4413-B274-FCF9E1E6CA64}" type="presOf" srcId="{E1DB3CB2-8145-4532-BFDF-2547CA53D0C3}" destId="{F6EB57AF-EFBF-443C-A158-E208BD913444}" srcOrd="0" destOrd="4" presId="urn:microsoft.com/office/officeart/2005/8/layout/hList1"/>
    <dgm:cxn modelId="{FB380AD1-28E0-4D6E-8BD4-C692F94ED734}" type="presOf" srcId="{E51A50E5-F72E-4324-9A0C-7F4BDA86B42C}" destId="{F6EB57AF-EFBF-443C-A158-E208BD913444}" srcOrd="0" destOrd="3" presId="urn:microsoft.com/office/officeart/2005/8/layout/hList1"/>
    <dgm:cxn modelId="{AEF553DA-4592-428A-AE87-D6792DE476C0}" type="presOf" srcId="{78DA119D-2917-4114-A390-9D827CDF1480}" destId="{F6EB57AF-EFBF-443C-A158-E208BD913444}" srcOrd="0" destOrd="5" presId="urn:microsoft.com/office/officeart/2005/8/layout/hList1"/>
    <dgm:cxn modelId="{6789BCDC-E83E-4902-A3E0-1620CDFDB25C}" srcId="{6A055F41-52FC-4589-ACC8-4D8C523EE866}" destId="{DC4CDDA0-A308-49AC-9082-04F5D267E981}" srcOrd="2" destOrd="0" parTransId="{E7546469-D0F9-4A42-8B7B-B1D7BEEC6D15}" sibTransId="{9F9D42F7-A33F-4175-A4E6-9BEBED2C0B29}"/>
    <dgm:cxn modelId="{BFB91AE4-6848-4255-8D0A-BFCC72A9FCC7}" type="presOf" srcId="{0BF58D95-6D11-463D-9913-A462FD1CEA98}" destId="{F6EB57AF-EFBF-443C-A158-E208BD913444}" srcOrd="0" destOrd="1" presId="urn:microsoft.com/office/officeart/2005/8/layout/hList1"/>
    <dgm:cxn modelId="{569243E9-F772-4561-9AE3-7C75000E159A}" type="presParOf" srcId="{EF2C2815-E3B5-4DB4-9F70-453F55915FDF}" destId="{9B758C99-2B81-45E7-93D8-B41B40F59FCD}" srcOrd="0" destOrd="0" presId="urn:microsoft.com/office/officeart/2005/8/layout/hList1"/>
    <dgm:cxn modelId="{D971B7EE-3964-4536-86AA-4D0310295D1B}" type="presParOf" srcId="{9B758C99-2B81-45E7-93D8-B41B40F59FCD}" destId="{3EDEB25C-F9C8-40CA-A0CE-53448A3D7A1A}" srcOrd="0" destOrd="0" presId="urn:microsoft.com/office/officeart/2005/8/layout/hList1"/>
    <dgm:cxn modelId="{587589A4-58B1-44A6-A7B5-3C06D4F71581}" type="presParOf" srcId="{9B758C99-2B81-45E7-93D8-B41B40F59FCD}" destId="{F6EB57AF-EFBF-443C-A158-E208BD913444}" srcOrd="1" destOrd="0" presId="urn:microsoft.com/office/officeart/2005/8/layout/hList1"/>
    <dgm:cxn modelId="{1FE1557F-9229-482C-B0B4-1D56DC2DDB4A}" type="presParOf" srcId="{EF2C2815-E3B5-4DB4-9F70-453F55915FDF}" destId="{CCB166F1-EE51-4375-A32F-F2339B38050C}" srcOrd="1" destOrd="0" presId="urn:microsoft.com/office/officeart/2005/8/layout/hList1"/>
    <dgm:cxn modelId="{A2BC5EE9-B6BA-48F4-BB5D-1270B760EC9C}" type="presParOf" srcId="{EF2C2815-E3B5-4DB4-9F70-453F55915FDF}" destId="{48A3B21A-4B9E-4D89-90AC-85AC4F0AC6A6}" srcOrd="2" destOrd="0" presId="urn:microsoft.com/office/officeart/2005/8/layout/hList1"/>
    <dgm:cxn modelId="{347D254B-D56A-40CD-85F0-177A036CFE71}" type="presParOf" srcId="{48A3B21A-4B9E-4D89-90AC-85AC4F0AC6A6}" destId="{88B486BC-60FA-4F8A-B2B5-D51D6D43E472}" srcOrd="0" destOrd="0" presId="urn:microsoft.com/office/officeart/2005/8/layout/hList1"/>
    <dgm:cxn modelId="{DB35224F-EACC-4765-9832-B750C8EFE3A1}" type="presParOf" srcId="{48A3B21A-4B9E-4D89-90AC-85AC4F0AC6A6}" destId="{DBEEE257-0288-4693-8F91-36FFC61C7FB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D5523-DB23-401B-BD0B-B54D3F1E6A8F}">
      <dsp:nvSpPr>
        <dsp:cNvPr id="0" name=""/>
        <dsp:cNvSpPr/>
      </dsp:nvSpPr>
      <dsp:spPr>
        <a:xfrm>
          <a:off x="4691986" y="3411490"/>
          <a:ext cx="3465475" cy="12367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Public thesis talk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Master’s thesis document</a:t>
          </a:r>
        </a:p>
      </dsp:txBody>
      <dsp:txXfrm>
        <a:off x="5758794" y="3747833"/>
        <a:ext cx="2371500" cy="873200"/>
      </dsp:txXfrm>
    </dsp:sp>
    <dsp:sp modelId="{82AF3009-0DA2-49C0-9C20-704FDE53124D}">
      <dsp:nvSpPr>
        <dsp:cNvPr id="0" name=""/>
        <dsp:cNvSpPr/>
      </dsp:nvSpPr>
      <dsp:spPr>
        <a:xfrm>
          <a:off x="20702" y="3401931"/>
          <a:ext cx="2927297" cy="11986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3 Courses (36 units) </a:t>
          </a:r>
          <a:br>
            <a:rPr lang="en-US" sz="1600" kern="1200" dirty="0"/>
          </a:br>
          <a:r>
            <a:rPr lang="en-US" sz="1600" kern="1200" dirty="0"/>
            <a:t>At graduate level </a:t>
          </a:r>
          <a:br>
            <a:rPr lang="en-US" sz="1300" kern="1200" dirty="0"/>
          </a:br>
          <a:endParaRPr lang="en-US" sz="1300" kern="1200" dirty="0"/>
        </a:p>
      </dsp:txBody>
      <dsp:txXfrm>
        <a:off x="47032" y="3727923"/>
        <a:ext cx="1996448" cy="846325"/>
      </dsp:txXfrm>
    </dsp:sp>
    <dsp:sp modelId="{F75E20E2-04B5-4217-9E96-2A074A69BEE2}">
      <dsp:nvSpPr>
        <dsp:cNvPr id="0" name=""/>
        <dsp:cNvSpPr/>
      </dsp:nvSpPr>
      <dsp:spPr>
        <a:xfrm>
          <a:off x="4811142" y="390526"/>
          <a:ext cx="3304159" cy="1175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84 units of 16-997</a:t>
          </a:r>
          <a:br>
            <a:rPr lang="en-US" sz="1600" kern="1200" dirty="0"/>
          </a:br>
          <a:r>
            <a:rPr lang="en-US" sz="1600" kern="1200" dirty="0"/>
            <a:t>(Reading &amp; Research)</a:t>
          </a:r>
        </a:p>
      </dsp:txBody>
      <dsp:txXfrm>
        <a:off x="5828207" y="416344"/>
        <a:ext cx="2261275" cy="829851"/>
      </dsp:txXfrm>
    </dsp:sp>
    <dsp:sp modelId="{3EEAC950-7D7B-4CBB-A762-F737F4A38F9A}">
      <dsp:nvSpPr>
        <dsp:cNvPr id="0" name=""/>
        <dsp:cNvSpPr/>
      </dsp:nvSpPr>
      <dsp:spPr>
        <a:xfrm>
          <a:off x="62537" y="276229"/>
          <a:ext cx="3167320" cy="1295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4 Courses (48 units)</a:t>
          </a:r>
          <a:br>
            <a:rPr lang="en-US" sz="1600" kern="1200" dirty="0"/>
          </a:br>
          <a:r>
            <a:rPr lang="en-US" sz="1600" kern="1200" dirty="0"/>
            <a:t>One in each category: </a:t>
          </a:r>
          <a:br>
            <a:rPr lang="en-US" sz="1600" kern="1200" dirty="0"/>
          </a:br>
          <a:r>
            <a:rPr lang="en-US" sz="1600" kern="1200" dirty="0"/>
            <a:t>Perception, Cognition, Action and Math.</a:t>
          </a:r>
        </a:p>
      </dsp:txBody>
      <dsp:txXfrm>
        <a:off x="90991" y="304683"/>
        <a:ext cx="2160216" cy="914585"/>
      </dsp:txXfrm>
    </dsp:sp>
    <dsp:sp modelId="{DBB9BE51-8559-44F6-9BA8-21524E703E9D}">
      <dsp:nvSpPr>
        <dsp:cNvPr id="0" name=""/>
        <dsp:cNvSpPr/>
      </dsp:nvSpPr>
      <dsp:spPr>
        <a:xfrm>
          <a:off x="1973427" y="277977"/>
          <a:ext cx="2111654" cy="2111654"/>
        </a:xfrm>
        <a:prstGeom prst="pieWedge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Core</a:t>
          </a:r>
          <a:br>
            <a:rPr lang="en-US" sz="2400" kern="1200" dirty="0"/>
          </a:br>
          <a:r>
            <a:rPr lang="en-US" sz="2400" kern="1200" dirty="0"/>
            <a:t>Courses</a:t>
          </a:r>
        </a:p>
      </dsp:txBody>
      <dsp:txXfrm>
        <a:off x="2591916" y="896466"/>
        <a:ext cx="1493165" cy="1493165"/>
      </dsp:txXfrm>
    </dsp:sp>
    <dsp:sp modelId="{0AB2BBC3-3D58-4BF2-B29D-6A6A1FD880FB}">
      <dsp:nvSpPr>
        <dsp:cNvPr id="0" name=""/>
        <dsp:cNvSpPr/>
      </dsp:nvSpPr>
      <dsp:spPr>
        <a:xfrm rot="5400000">
          <a:off x="4182618" y="277977"/>
          <a:ext cx="2111654" cy="2111654"/>
        </a:xfrm>
        <a:prstGeom prst="pieWedge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Research Units</a:t>
          </a:r>
        </a:p>
      </dsp:txBody>
      <dsp:txXfrm rot="-5400000">
        <a:off x="4182618" y="896466"/>
        <a:ext cx="1493165" cy="1493165"/>
      </dsp:txXfrm>
    </dsp:sp>
    <dsp:sp modelId="{3780A513-813D-4B53-B511-2E077E335B51}">
      <dsp:nvSpPr>
        <dsp:cNvPr id="0" name=""/>
        <dsp:cNvSpPr/>
      </dsp:nvSpPr>
      <dsp:spPr>
        <a:xfrm rot="10800000">
          <a:off x="4182618" y="2487168"/>
          <a:ext cx="2111654" cy="2111654"/>
        </a:xfrm>
        <a:prstGeom prst="pieWedge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Thesis</a:t>
          </a:r>
        </a:p>
      </dsp:txBody>
      <dsp:txXfrm rot="10800000">
        <a:off x="4182618" y="2487168"/>
        <a:ext cx="1493165" cy="1493165"/>
      </dsp:txXfrm>
    </dsp:sp>
    <dsp:sp modelId="{1C220119-ED2D-4B16-B3E0-8C2620F9526E}">
      <dsp:nvSpPr>
        <dsp:cNvPr id="0" name=""/>
        <dsp:cNvSpPr/>
      </dsp:nvSpPr>
      <dsp:spPr>
        <a:xfrm rot="16200000">
          <a:off x="1973427" y="2487168"/>
          <a:ext cx="2111654" cy="2111654"/>
        </a:xfrm>
        <a:prstGeom prst="pieWedge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Elective</a:t>
          </a:r>
          <a:br>
            <a:rPr lang="en-US" sz="2400" kern="1200" dirty="0"/>
          </a:br>
          <a:r>
            <a:rPr lang="en-US" sz="2400" kern="1200" dirty="0"/>
            <a:t>Courses</a:t>
          </a:r>
        </a:p>
      </dsp:txBody>
      <dsp:txXfrm rot="5400000">
        <a:off x="2591916" y="2487168"/>
        <a:ext cx="1493165" cy="1493165"/>
      </dsp:txXfrm>
    </dsp:sp>
    <dsp:sp modelId="{17288642-63C7-4751-8D66-B8B37E2066D6}">
      <dsp:nvSpPr>
        <dsp:cNvPr id="0" name=""/>
        <dsp:cNvSpPr/>
      </dsp:nvSpPr>
      <dsp:spPr>
        <a:xfrm>
          <a:off x="3769309" y="1999488"/>
          <a:ext cx="729081" cy="633984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FA2A9E-3CCE-44BC-B8F4-7C69943D7698}">
      <dsp:nvSpPr>
        <dsp:cNvPr id="0" name=""/>
        <dsp:cNvSpPr/>
      </dsp:nvSpPr>
      <dsp:spPr>
        <a:xfrm rot="10800000">
          <a:off x="3769309" y="2243328"/>
          <a:ext cx="729081" cy="633984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EB25C-F9C8-40CA-A0CE-53448A3D7A1A}">
      <dsp:nvSpPr>
        <dsp:cNvPr id="0" name=""/>
        <dsp:cNvSpPr/>
      </dsp:nvSpPr>
      <dsp:spPr>
        <a:xfrm>
          <a:off x="41" y="57382"/>
          <a:ext cx="3981937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Considerations</a:t>
          </a:r>
        </a:p>
      </dsp:txBody>
      <dsp:txXfrm>
        <a:off x="41" y="57382"/>
        <a:ext cx="3981937" cy="720000"/>
      </dsp:txXfrm>
    </dsp:sp>
    <dsp:sp modelId="{F6EB57AF-EFBF-443C-A158-E208BD913444}">
      <dsp:nvSpPr>
        <dsp:cNvPr id="0" name=""/>
        <dsp:cNvSpPr/>
      </dsp:nvSpPr>
      <dsp:spPr>
        <a:xfrm>
          <a:off x="7587" y="777382"/>
          <a:ext cx="3966845" cy="3156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Research Area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Management Style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Scientific Style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PERSONALITY!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Lab Environment (where?)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Reputation/ Connections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Funding Sources</a:t>
          </a:r>
        </a:p>
      </dsp:txBody>
      <dsp:txXfrm>
        <a:off x="7587" y="777382"/>
        <a:ext cx="3966845" cy="3156750"/>
      </dsp:txXfrm>
    </dsp:sp>
    <dsp:sp modelId="{88B486BC-60FA-4F8A-B2B5-D51D6D43E472}">
      <dsp:nvSpPr>
        <dsp:cNvPr id="0" name=""/>
        <dsp:cNvSpPr/>
      </dsp:nvSpPr>
      <dsp:spPr>
        <a:xfrm>
          <a:off x="4539450" y="57382"/>
          <a:ext cx="3981937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Things To Do</a:t>
          </a:r>
        </a:p>
      </dsp:txBody>
      <dsp:txXfrm>
        <a:off x="4539450" y="57382"/>
        <a:ext cx="3981937" cy="720000"/>
      </dsp:txXfrm>
    </dsp:sp>
    <dsp:sp modelId="{DBEEE257-0288-4693-8F91-36FFC61C7FBF}">
      <dsp:nvSpPr>
        <dsp:cNvPr id="0" name=""/>
        <dsp:cNvSpPr/>
      </dsp:nvSpPr>
      <dsp:spPr>
        <a:xfrm>
          <a:off x="4540823" y="777382"/>
          <a:ext cx="3979189" cy="3156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Attend Orientation talks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Talk to faculty!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Go to </a:t>
          </a:r>
          <a:r>
            <a:rPr lang="en-US" sz="2500" kern="1200" dirty="0" err="1"/>
            <a:t>RoboOrg</a:t>
          </a:r>
          <a:r>
            <a:rPr lang="en-US" sz="2500" kern="1200" dirty="0"/>
            <a:t> events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Talk to students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Read papers &amp; websites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Attend lab meetings</a:t>
          </a:r>
        </a:p>
      </dsp:txBody>
      <dsp:txXfrm>
        <a:off x="4540823" y="777382"/>
        <a:ext cx="3979189" cy="3156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281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4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5938"/>
            <a:ext cx="3429000" cy="2571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21385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1400"/>
          </a:p>
          <a:p>
            <a:endParaRPr lang="en-US" sz="1400"/>
          </a:p>
        </p:txBody>
      </p:sp>
      <p:sp>
        <p:nvSpPr>
          <p:cNvPr id="583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reasonable person</a:t>
            </a:r>
            <a:r>
              <a:rPr lang="en-US" baseline="0" dirty="0"/>
              <a:t> principle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35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reasonable person</a:t>
            </a:r>
            <a:r>
              <a:rPr lang="en-US" baseline="0" dirty="0"/>
              <a:t> principle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11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fill out surveys from Career</a:t>
            </a:r>
            <a:r>
              <a:rPr lang="en-US" baseline="0" dirty="0"/>
              <a:t> and Professional Development Center, especially Julie Goldstein and Kevin Collins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65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fill out surveys from Career</a:t>
            </a:r>
            <a:r>
              <a:rPr lang="en-US" baseline="0" dirty="0"/>
              <a:t> and Professional Development Center, especially Julie Goldstein and Kevin Collins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143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z="1400" dirty="0"/>
              <a:t>Note 48</a:t>
            </a:r>
            <a:r>
              <a:rPr lang="en-US" sz="1400" baseline="0" dirty="0"/>
              <a:t> + 36 + 84 = 168</a:t>
            </a:r>
          </a:p>
          <a:p>
            <a:r>
              <a:rPr lang="en-US" sz="1400" baseline="0" dirty="0"/>
              <a:t>4 x 36 (for 4 semesters) + 24 (1 summer) = 168</a:t>
            </a:r>
          </a:p>
          <a:p>
            <a:r>
              <a:rPr lang="en-US" sz="1400" baseline="0" dirty="0"/>
              <a:t>Funded students must register for 24 units of research</a:t>
            </a:r>
            <a:endParaRPr lang="en-US" sz="1400" dirty="0"/>
          </a:p>
        </p:txBody>
      </p:sp>
      <p:sp>
        <p:nvSpPr>
          <p:cNvPr id="665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/>
              <a:t>Colored</a:t>
            </a:r>
            <a:r>
              <a:rPr lang="en-US" baseline="0" dirty="0"/>
              <a:t> courses are offered in fall (note the difference in difficulty between 16-720 A and B)</a:t>
            </a:r>
            <a:endParaRPr lang="en-US" dirty="0"/>
          </a:p>
        </p:txBody>
      </p:sp>
      <p:sp>
        <p:nvSpPr>
          <p:cNvPr id="675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686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944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lnSpc>
                <a:spcPct val="60000"/>
              </a:lnSpc>
            </a:pPr>
            <a:endParaRPr lang="en-US" sz="1400"/>
          </a:p>
        </p:txBody>
      </p:sp>
      <p:sp>
        <p:nvSpPr>
          <p:cNvPr id="768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9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6AAC7-CF25-49DF-A161-915D73D1A8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394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0671AB-BAAC-4756-B558-D0F051B65C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0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18834-F2D6-41E8-961E-8CD9C51A88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1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459C3-33BE-43B3-B1A8-28CF5A2063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7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73201-5338-407B-A173-8EBE8B8686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3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11E8F-D6AA-4C57-AE53-25A9EA4D6B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61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132A3-7E90-4278-9F44-A9BDD4EF62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8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47D32B-B39B-40CE-8B63-E3B66ACD3D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3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D615C-C79D-4780-9D9A-81D24FC0EA8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97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D682EF3-42E5-4EA7-BC6B-E4F41BF12B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AED149-12B2-49AF-A94E-1F82F6C540E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48479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AED149-12B2-49AF-A94E-1F82F6C540E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2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hyperlink" Target="mailto:barbarajean@cmu.edu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ri.cmu.edu/person.html?person_id=3670" TargetMode="External"/><Relationship Id="rId5" Type="http://schemas.openxmlformats.org/officeDocument/2006/relationships/hyperlink" Target="mailto:kantor@cmu.edu" TargetMode="External"/><Relationship Id="rId4" Type="http://schemas.openxmlformats.org/officeDocument/2006/relationships/hyperlink" Target="http://ri.cmu.edu/person.html?person_id=71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.cmu.edu/people/faculty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2263" y="452438"/>
            <a:ext cx="5552757" cy="1780222"/>
          </a:xfrm>
          <a:noFill/>
        </p:spPr>
        <p:txBody>
          <a:bodyPr anchor="ctr"/>
          <a:lstStyle/>
          <a:p>
            <a:r>
              <a:rPr lang="en-US" sz="3600" dirty="0"/>
              <a:t>The Robotics Master of Science Program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9900" y="4838700"/>
            <a:ext cx="5948470" cy="1485899"/>
          </a:xfrm>
          <a:noFill/>
        </p:spPr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en-US" sz="2700" dirty="0"/>
              <a:t>George Kantor</a:t>
            </a:r>
          </a:p>
          <a:p>
            <a:pPr marL="342900" indent="-342900">
              <a:lnSpc>
                <a:spcPct val="80000"/>
              </a:lnSpc>
            </a:pPr>
            <a:r>
              <a:rPr lang="en-US" sz="2400" dirty="0"/>
              <a:t>Chair, </a:t>
            </a:r>
            <a:r>
              <a:rPr lang="en-US" dirty="0"/>
              <a:t>MS Robotics Program</a:t>
            </a:r>
            <a:endParaRPr lang="en-US" sz="24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On Campus Research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79600"/>
            <a:ext cx="7896225" cy="4303713"/>
          </a:xfrm>
          <a:noFill/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Some professors currently have on campus research activities, some are in the process of re-starting on-campus activities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“What can be done remotely must be done remotely”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In order to be on campus for any research activity, you must be listed on someone’s “return to research” plan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Talk to potential advisors explicitly about this!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Are they planning to return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Do they expect your research to have an on-campus component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Will they add you to their return to research plan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/>
              <a:t>If so, which areas, what times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A8E34B-4F70-4BED-BE1E-ADBD9805D9B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819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44" y="2226364"/>
            <a:ext cx="8102832" cy="40419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You are not eligible for support until the spring semester </a:t>
            </a:r>
            <a:r>
              <a:rPr lang="en-US" sz="2800" dirty="0"/>
              <a:t>(hourly or stipend).   </a:t>
            </a:r>
            <a:br>
              <a:rPr lang="en-US" sz="2800" dirty="0"/>
            </a:br>
            <a:r>
              <a:rPr lang="en-US" sz="2800" dirty="0"/>
              <a:t>(Unless it is outlined in your offer letter before you accepted in March.)</a:t>
            </a:r>
          </a:p>
          <a:p>
            <a:pPr marL="0" indent="0">
              <a:buNone/>
            </a:pPr>
            <a:r>
              <a:rPr lang="en-US" sz="2800" dirty="0"/>
              <a:t>Your advisor may have the means to provide some research assistantship (RA) support in the form of tuition or stipend. (full or partial)</a:t>
            </a:r>
          </a:p>
          <a:p>
            <a:pPr marL="0" indent="0">
              <a:buNone/>
            </a:pPr>
            <a:r>
              <a:rPr lang="en-US" sz="2800" dirty="0"/>
              <a:t>RA positions are on a </a:t>
            </a:r>
            <a:r>
              <a:rPr lang="en-US" sz="2800" dirty="0">
                <a:solidFill>
                  <a:schemeClr val="accent2"/>
                </a:solidFill>
              </a:rPr>
              <a:t>semester by semester basis </a:t>
            </a:r>
            <a:r>
              <a:rPr lang="en-US" sz="2800" dirty="0"/>
              <a:t>and </a:t>
            </a:r>
            <a:r>
              <a:rPr lang="en-US" sz="2800" dirty="0">
                <a:solidFill>
                  <a:schemeClr val="accent2"/>
                </a:solidFill>
              </a:rPr>
              <a:t>never guaranteed</a:t>
            </a:r>
            <a:r>
              <a:rPr lang="en-US" sz="2800" dirty="0"/>
              <a:t>.</a:t>
            </a: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Bottom line</a:t>
            </a:r>
            <a:r>
              <a:rPr lang="en-US" sz="2800" b="1" dirty="0"/>
              <a:t>: </a:t>
            </a:r>
            <a:r>
              <a:rPr lang="en-US" sz="2800" dirty="0"/>
              <a:t>you should be financially prepared to cover your full-time tuition and living expenses through graduation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459C3-33BE-43B3-B1A8-28CF5A2063E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03293" y="1727600"/>
            <a:ext cx="3007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MSR is a self-funded program.</a:t>
            </a:r>
          </a:p>
        </p:txBody>
      </p:sp>
    </p:spTree>
    <p:extLst>
      <p:ext uri="{BB962C8B-B14F-4D97-AF65-F5344CB8AC3E}">
        <p14:creationId xmlns:p14="http://schemas.microsoft.com/office/powerpoint/2010/main" val="336191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44" y="2226364"/>
            <a:ext cx="8102832" cy="40419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Communicate openly and honestly with your (potential) advisor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Be clear about your expectations and goals</a:t>
            </a:r>
          </a:p>
          <a:p>
            <a:pPr marL="0" indent="0">
              <a:buNone/>
            </a:pPr>
            <a:r>
              <a:rPr lang="en-US" sz="2800" dirty="0"/>
              <a:t>Do you require funding?</a:t>
            </a:r>
          </a:p>
          <a:p>
            <a:pPr marL="0" indent="0">
              <a:buNone/>
            </a:pPr>
            <a:r>
              <a:rPr lang="en-US" sz="2800" dirty="0"/>
              <a:t>Do you plan to take an internship?</a:t>
            </a:r>
          </a:p>
          <a:p>
            <a:pPr marL="0" indent="0">
              <a:buNone/>
            </a:pPr>
            <a:r>
              <a:rPr lang="en-US" sz="2800" dirty="0"/>
              <a:t>Do you want to publish?</a:t>
            </a:r>
          </a:p>
          <a:p>
            <a:pPr marL="0" indent="0">
              <a:buNone/>
            </a:pPr>
            <a:r>
              <a:rPr lang="en-US" sz="2800" dirty="0"/>
              <a:t>Do you plan to take time off around the holidays?</a:t>
            </a:r>
          </a:p>
          <a:p>
            <a:pPr marL="0" indent="0">
              <a:buNone/>
            </a:pPr>
            <a:r>
              <a:rPr lang="en-US" sz="2800" dirty="0"/>
              <a:t>Etc.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459C3-33BE-43B3-B1A8-28CF5A2063E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32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75FD9-1F38-614B-BAB8-881FD55D3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Students</a:t>
            </a:r>
            <a:br>
              <a:rPr lang="en-US" dirty="0"/>
            </a:br>
            <a:r>
              <a:rPr lang="en-US" sz="2400" dirty="0"/>
              <a:t>(</a:t>
            </a:r>
            <a:r>
              <a:rPr lang="en-US" sz="2400" b="1" dirty="0"/>
              <a:t>NOT</a:t>
            </a:r>
            <a:r>
              <a:rPr lang="en-US" sz="2400" dirty="0"/>
              <a:t> 5</a:t>
            </a:r>
            <a:r>
              <a:rPr lang="en-US" sz="2400" baseline="30000" dirty="0"/>
              <a:t>th</a:t>
            </a:r>
            <a:r>
              <a:rPr lang="en-US" sz="2400" dirty="0"/>
              <a:t> year Masters!)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819FD-7A82-7B47-BFF7-4847AB9E7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928859"/>
            <a:ext cx="7543801" cy="4023360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Accelerated MS Students are </a:t>
            </a:r>
          </a:p>
          <a:p>
            <a:pPr marL="274320">
              <a:spcBef>
                <a:spcPts val="400"/>
              </a:spcBef>
            </a:pPr>
            <a:r>
              <a:rPr lang="en-US" sz="2400" dirty="0"/>
              <a:t>Graduates from CMU undergrad program (CS, ECE, </a:t>
            </a:r>
            <a:r>
              <a:rPr lang="en-US" sz="2400" dirty="0" err="1"/>
              <a:t>MechE</a:t>
            </a:r>
            <a:r>
              <a:rPr lang="en-US" sz="2400" dirty="0"/>
              <a:t>)</a:t>
            </a:r>
          </a:p>
          <a:p>
            <a:pPr marL="274320">
              <a:spcBef>
                <a:spcPts val="400"/>
              </a:spcBef>
            </a:pPr>
            <a:r>
              <a:rPr lang="en-US" sz="2400" dirty="0"/>
              <a:t>Have made some progress toward fulfilling MSR requirements</a:t>
            </a:r>
          </a:p>
          <a:p>
            <a:pPr marL="274320">
              <a:spcBef>
                <a:spcPts val="400"/>
              </a:spcBef>
            </a:pPr>
            <a:r>
              <a:rPr lang="en-US" sz="2400" dirty="0"/>
              <a:t>Got in through a slightly different admissions process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Those things are all in the past! </a:t>
            </a:r>
            <a:r>
              <a:rPr lang="en-US" sz="2400" b="1" dirty="0"/>
              <a:t> </a:t>
            </a:r>
            <a:r>
              <a:rPr lang="en-US" sz="2400" dirty="0"/>
              <a:t>Now that you are in the program, there is no distinction between Accelerated and “normal” MSR students</a:t>
            </a:r>
          </a:p>
          <a:p>
            <a:pPr marL="274320">
              <a:spcBef>
                <a:spcPts val="400"/>
              </a:spcBef>
            </a:pPr>
            <a:r>
              <a:rPr lang="en-US" sz="2400" dirty="0"/>
              <a:t>You should be able to finish in under two years but</a:t>
            </a:r>
          </a:p>
          <a:p>
            <a:pPr marL="274320">
              <a:spcBef>
                <a:spcPts val="400"/>
              </a:spcBef>
            </a:pPr>
            <a:r>
              <a:rPr lang="en-US" sz="2400" dirty="0"/>
              <a:t>Pay attention to your </a:t>
            </a:r>
            <a:r>
              <a:rPr lang="en-US" sz="2400" b="1" dirty="0"/>
              <a:t>requirements</a:t>
            </a:r>
            <a:r>
              <a:rPr lang="en-US" sz="2400" dirty="0"/>
              <a:t>!</a:t>
            </a:r>
          </a:p>
          <a:p>
            <a:pPr marL="274320">
              <a:spcBef>
                <a:spcPts val="400"/>
              </a:spcBef>
            </a:pPr>
            <a:r>
              <a:rPr lang="en-US" sz="2400" b="1" dirty="0"/>
              <a:t>Talk to you advisor</a:t>
            </a:r>
            <a:r>
              <a:rPr lang="en-US" sz="2400" dirty="0"/>
              <a:t> early and often about schedule!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AB172-6560-C34E-B24A-24A0D8C7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459C3-33BE-43B3-B1A8-28CF5A2063E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26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 Graduate Student Space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00" y="1990337"/>
            <a:ext cx="3389670" cy="3987130"/>
          </a:xfrm>
          <a:prstGeom prst="rect">
            <a:avLst/>
          </a:prstGeom>
        </p:spPr>
      </p:pic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4835719" cy="402336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NSH</a:t>
            </a:r>
            <a:r>
              <a:rPr lang="en-US" sz="2400" dirty="0"/>
              <a:t> 4228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Day space for quieter work; </a:t>
            </a:r>
            <a:br>
              <a:rPr lang="en-US" sz="1600" dirty="0"/>
            </a:br>
            <a:r>
              <a:rPr lang="en-US" sz="1600" dirty="0"/>
              <a:t>Tables and chairs for about independent work; No items to be stored here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Grad Student Conference Rooms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err="1"/>
              <a:t>NSH</a:t>
            </a:r>
            <a:r>
              <a:rPr lang="en-US" sz="1600" dirty="0"/>
              <a:t> 4228A / 4228B, 4222 and 4224: Project/team rooms available for student booking; Seats 6-8 each (Use Online Scheduler to schedule these rooms.)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RoboLounge</a:t>
            </a:r>
            <a:r>
              <a:rPr lang="en-US" sz="2400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err="1"/>
              <a:t>NSH</a:t>
            </a:r>
            <a:r>
              <a:rPr lang="en-US" sz="1600" dirty="0"/>
              <a:t> 1505 (ID card access)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Newly renovated!!</a:t>
            </a:r>
          </a:p>
        </p:txBody>
      </p:sp>
      <p:sp>
        <p:nvSpPr>
          <p:cNvPr id="481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CC0BB46-5A33-40EC-ACD2-CB4F63ABA36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CC0BB46-5A33-40EC-ACD2-CB4F63ABA36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>
          <a:xfrm>
            <a:off x="1810383" y="238713"/>
            <a:ext cx="5488981" cy="746125"/>
          </a:xfrm>
        </p:spPr>
        <p:txBody>
          <a:bodyPr>
            <a:normAutofit fontScale="90000"/>
          </a:bodyPr>
          <a:lstStyle/>
          <a:p>
            <a:r>
              <a:rPr lang="en-US" dirty="0"/>
              <a:t>New-</a:t>
            </a:r>
            <a:r>
              <a:rPr lang="en-US" dirty="0" err="1"/>
              <a:t>ish</a:t>
            </a:r>
            <a:r>
              <a:rPr lang="en-US" dirty="0"/>
              <a:t> RI </a:t>
            </a:r>
            <a:r>
              <a:rPr lang="en-US" dirty="0" err="1"/>
              <a:t>RoboLounge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1" y="3401263"/>
            <a:ext cx="2717929" cy="2063566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80" y="1123695"/>
            <a:ext cx="2741588" cy="199985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080" y="3401263"/>
            <a:ext cx="2754677" cy="206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061" y="1104980"/>
            <a:ext cx="2691426" cy="2018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261" y="1123695"/>
            <a:ext cx="2663135" cy="1999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7118" y="3401262"/>
            <a:ext cx="2751420" cy="206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27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Program Statistics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459C3-33BE-43B3-B1A8-28CF5A2063E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00B1ED-90C8-384D-B522-7C87571D1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49" y="1829285"/>
            <a:ext cx="6790421" cy="411949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A0656C-107C-8947-A47E-54A4C5B19036}"/>
              </a:ext>
            </a:extLst>
          </p:cNvPr>
          <p:cNvSpPr txBox="1">
            <a:spLocks/>
          </p:cNvSpPr>
          <p:nvPr/>
        </p:nvSpPr>
        <p:spPr>
          <a:xfrm>
            <a:off x="490589" y="5817355"/>
            <a:ext cx="8441635" cy="7023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Career and Professional Development Center gathers First Destination data: https://</a:t>
            </a:r>
            <a:r>
              <a:rPr lang="en-US" sz="1600" dirty="0" err="1"/>
              <a:t>www.cmu.edu</a:t>
            </a:r>
            <a:r>
              <a:rPr lang="en-US" sz="1600" dirty="0"/>
              <a:t>/career/about-us/salaries-and-destinations/post-grad-</a:t>
            </a:r>
            <a:r>
              <a:rPr lang="en-US" sz="1600" dirty="0" err="1"/>
              <a:t>dashboard.html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0467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Program Statistics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459C3-33BE-43B3-B1A8-28CF5A2063E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6150" y="2331427"/>
            <a:ext cx="30539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accent2"/>
                </a:solidFill>
              </a:rPr>
              <a:t>PhD Programs</a:t>
            </a:r>
            <a:br>
              <a:rPr lang="en-US" dirty="0"/>
            </a:br>
            <a:r>
              <a:rPr lang="en-US" dirty="0"/>
              <a:t>CMU Robotics/HCII (9), Stanford, ETH Zurich</a:t>
            </a:r>
          </a:p>
          <a:p>
            <a:endParaRPr lang="en-US" dirty="0"/>
          </a:p>
          <a:p>
            <a:r>
              <a:rPr lang="en-US" b="1" u="sng" dirty="0">
                <a:solidFill>
                  <a:schemeClr val="accent2"/>
                </a:solidFill>
              </a:rPr>
              <a:t>Employment Destinations</a:t>
            </a:r>
            <a:endParaRPr lang="en-US" u="sng" dirty="0">
              <a:solidFill>
                <a:schemeClr val="accent2"/>
              </a:solidFill>
            </a:endParaRPr>
          </a:p>
          <a:p>
            <a:r>
              <a:rPr lang="en-US" dirty="0"/>
              <a:t>Aurora, CMU/NREC, </a:t>
            </a:r>
            <a:r>
              <a:rPr lang="en-US" dirty="0" err="1"/>
              <a:t>Exadler</a:t>
            </a:r>
            <a:r>
              <a:rPr lang="en-US" dirty="0"/>
              <a:t>, Fetch, Honeybee, </a:t>
            </a:r>
            <a:r>
              <a:rPr lang="en-US" dirty="0" err="1"/>
              <a:t>Illuvator</a:t>
            </a:r>
            <a:r>
              <a:rPr lang="en-US" dirty="0"/>
              <a:t> </a:t>
            </a:r>
            <a:r>
              <a:rPr lang="en-US" dirty="0" err="1"/>
              <a:t>CoreX</a:t>
            </a:r>
            <a:r>
              <a:rPr lang="en-US" dirty="0"/>
              <a:t>, </a:t>
            </a:r>
            <a:r>
              <a:rPr lang="en-US" dirty="0" err="1"/>
              <a:t>MechaSpin</a:t>
            </a:r>
            <a:r>
              <a:rPr lang="en-US" dirty="0"/>
              <a:t>, Microsoft, Nimbus, Optimus Ride, Plenty, Shield AI, Uber, UPMC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A0656C-107C-8947-A47E-54A4C5B19036}"/>
              </a:ext>
            </a:extLst>
          </p:cNvPr>
          <p:cNvSpPr txBox="1">
            <a:spLocks/>
          </p:cNvSpPr>
          <p:nvPr/>
        </p:nvSpPr>
        <p:spPr>
          <a:xfrm>
            <a:off x="526215" y="5724875"/>
            <a:ext cx="8441635" cy="7023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Career and Professional Development Center gathers First Destination data: https://</a:t>
            </a:r>
            <a:r>
              <a:rPr lang="en-US" sz="1600" dirty="0" err="1"/>
              <a:t>www.cmu.edu</a:t>
            </a:r>
            <a:r>
              <a:rPr lang="en-US" sz="1600" dirty="0"/>
              <a:t>/career/about-us/salaries-and-destinations/post-grad-</a:t>
            </a:r>
            <a:r>
              <a:rPr lang="en-US" sz="1600" dirty="0" err="1"/>
              <a:t>dashboard.html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A1641A-6DD8-714B-BCC9-CD0E03737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28" y="1884383"/>
            <a:ext cx="5906672" cy="35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19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91235-8D1E-3048-AAA5-CB5182DB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 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589F4-299F-4048-BEB9-A0F85B5E9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have an open Q&amp;A session later this week: When:</a:t>
            </a:r>
          </a:p>
          <a:p>
            <a:r>
              <a:rPr lang="en-US" dirty="0"/>
              <a:t>Choices:</a:t>
            </a:r>
          </a:p>
          <a:p>
            <a:r>
              <a:rPr lang="en-US" dirty="0"/>
              <a:t>Thursday 8-9am</a:t>
            </a:r>
          </a:p>
          <a:p>
            <a:r>
              <a:rPr lang="en-US" dirty="0"/>
              <a:t>Thursday 11am-noon</a:t>
            </a:r>
          </a:p>
          <a:p>
            <a:r>
              <a:rPr lang="en-US" dirty="0"/>
              <a:t>Friday 8-9am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703B1-848C-294D-A836-8747634A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18, 2014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2416BD-7580-354E-8D40-8981FD8DC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459C3-33BE-43B3-B1A8-28CF5A2063E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12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 Survey Topics</a:t>
            </a:r>
            <a:br>
              <a:rPr lang="en-US" dirty="0"/>
            </a:br>
            <a:r>
              <a:rPr lang="en-US" sz="2400" dirty="0"/>
              <a:t>(past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205" y="1845733"/>
            <a:ext cx="8326876" cy="4360513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Ways of getting involved in research at the labs in the 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Process of matching / finding a research advisor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Funding opportunities for F18, probability of funding for future semesters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Co-Advisors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Conversion to PhD program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Summer internships – where do MSR students go? Other university research groups or research companies / research labs?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Including advisors from outside of RI? How we can work with multiple professors from different departments/areas. Any ongoing collaborations?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Completing the degree early and spend the rest of the time as an intern?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MSR thesis – all possible things that can be covered (topic selection, writing, defending,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459C3-33BE-43B3-B1A8-28CF5A2063E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1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 Graduate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u="sng" dirty="0"/>
              <a:t>Doctor of Philosophy (PhD) </a:t>
            </a:r>
            <a:r>
              <a:rPr lang="en-US" b="0" dirty="0"/>
              <a:t>The world's first doctoral program in robotics prepares graduate students to be tomorrow's leaders in robotics research.</a:t>
            </a:r>
          </a:p>
          <a:p>
            <a:r>
              <a:rPr lang="en-US" u="sng" dirty="0">
                <a:solidFill>
                  <a:schemeClr val="accent2"/>
                </a:solidFill>
              </a:rPr>
              <a:t>Master of Science (MSR) </a:t>
            </a:r>
            <a:r>
              <a:rPr lang="en-US" b="0" dirty="0">
                <a:solidFill>
                  <a:schemeClr val="accent2"/>
                </a:solidFill>
              </a:rPr>
              <a:t>A two year master’s program that teaches the fundamentals of robotics theory and practice through coursework and independent research. (YOU!)</a:t>
            </a:r>
          </a:p>
          <a:p>
            <a:r>
              <a:rPr lang="en-US" u="sng" dirty="0"/>
              <a:t>Master of Science - Robotic Systems Development (MRSD) </a:t>
            </a:r>
            <a:r>
              <a:rPr lang="en-US" b="0" dirty="0"/>
              <a:t>A four-semester advanced graduate degree with a combined technical/business focus for recent- graduates/practicing-professionals engaged in, or wishing to enter, the robotics and automation field as practitioners in the commercial sector.</a:t>
            </a:r>
          </a:p>
          <a:p>
            <a:r>
              <a:rPr lang="en-US" u="sng" dirty="0"/>
              <a:t>Master of Science – Computer Vision (MSCV)</a:t>
            </a:r>
            <a:r>
              <a:rPr lang="en-US" dirty="0"/>
              <a:t> </a:t>
            </a:r>
            <a:r>
              <a:rPr lang="en-US" b="0" dirty="0"/>
              <a:t>A 16 month master’s program that teaches the fundamentals of computer vision theory to prepare students for careers in industry.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459C3-33BE-43B3-B1A8-28CF5A2063E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89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11285" y="5074920"/>
            <a:ext cx="8096909" cy="1316152"/>
          </a:xfrm>
        </p:spPr>
        <p:txBody>
          <a:bodyPr/>
          <a:lstStyle/>
          <a:p>
            <a:r>
              <a:rPr lang="en-US" sz="6000" dirty="0"/>
              <a:t>Additional 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459C3-33BE-43B3-B1A8-28CF5A2063E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2" y="304901"/>
            <a:ext cx="1428750" cy="2143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" y="2689910"/>
            <a:ext cx="1428750" cy="21431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05920" y="304901"/>
            <a:ext cx="2850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Director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George Kantor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Senior Systems Scientist, RI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kantor@cmu.edu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76655" y="2651182"/>
            <a:ext cx="4610911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Manager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Barbara Jean (B.J.) Fecich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Program Manager, RI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barbarajean@cmu.edu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83622" y="314042"/>
            <a:ext cx="40695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Approves any exceptions, electives, independent studies</a:t>
            </a:r>
          </a:p>
          <a:p>
            <a:pPr marL="285750" indent="-285750">
              <a:buFontTx/>
              <a:buChar char="-"/>
            </a:pPr>
            <a:r>
              <a:rPr lang="en-US" dirty="0"/>
              <a:t>Assists with research advisor and any robotics content question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Signs (or provides permission for B.J. to sign) anything for your “Advisor”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83622" y="2376235"/>
            <a:ext cx="4069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Implements changes / exceptions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Collector of / assists with signatures </a:t>
            </a:r>
          </a:p>
          <a:p>
            <a:pPr marL="285750" indent="-285750">
              <a:buFontTx/>
              <a:buChar char="-"/>
            </a:pPr>
            <a:r>
              <a:rPr lang="en-US" dirty="0"/>
              <a:t>Here to help with anything non – technical 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 always be your first stop (for anything except immigration, or taxes…)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Cc her on all correspondence with George!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21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3"/>
          <p:cNvSpPr>
            <a:spLocks noGrp="1" noChangeArrowheads="1"/>
          </p:cNvSpPr>
          <p:nvPr>
            <p:ph type="title"/>
          </p:nvPr>
        </p:nvSpPr>
        <p:spPr>
          <a:xfrm>
            <a:off x="790920" y="5354698"/>
            <a:ext cx="7520940" cy="548640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MSR Requirements / Curriculum</a:t>
            </a:r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E138B3-0DF1-4301-8987-F553D1C31F34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25183208"/>
              </p:ext>
            </p:extLst>
          </p:nvPr>
        </p:nvGraphicFramePr>
        <p:xfrm>
          <a:off x="333375" y="85724"/>
          <a:ext cx="8267700" cy="487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561662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Core Courses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pPr>
              <a:buFont typeface="Monotype Sorts" charset="2"/>
              <a:buNone/>
            </a:pPr>
            <a:r>
              <a:rPr lang="en-US" sz="2000" dirty="0"/>
              <a:t>Perception</a:t>
            </a:r>
          </a:p>
          <a:p>
            <a:pPr lvl="1"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16-720 Computer Vision (Fall </a:t>
            </a:r>
            <a:r>
              <a:rPr lang="en-US" sz="2000" b="1" dirty="0"/>
              <a:t>and Spring)</a:t>
            </a:r>
          </a:p>
          <a:p>
            <a:pPr lvl="1">
              <a:buFontTx/>
              <a:buNone/>
            </a:pPr>
            <a:r>
              <a:rPr lang="en-US" sz="2000" dirty="0"/>
              <a:t>16-722 Sensing and Sensors (Spring)</a:t>
            </a:r>
          </a:p>
          <a:p>
            <a:pPr>
              <a:buFont typeface="Monotype Sorts" charset="2"/>
              <a:buNone/>
            </a:pPr>
            <a:r>
              <a:rPr lang="en-US" sz="2000" dirty="0"/>
              <a:t>Cognition</a:t>
            </a:r>
          </a:p>
          <a:p>
            <a:pPr lvl="1">
              <a:buFontTx/>
              <a:buNone/>
            </a:pPr>
            <a:r>
              <a:rPr lang="en-US" sz="2000" dirty="0"/>
              <a:t>15-780 Graduate Artificial Intelligence (Spring)</a:t>
            </a:r>
          </a:p>
          <a:p>
            <a:pPr lvl="1"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10-601 Machine Learning (MS Level – Fall </a:t>
            </a:r>
            <a:r>
              <a:rPr lang="en-US" sz="2000" b="1" dirty="0"/>
              <a:t>and Spring)</a:t>
            </a:r>
          </a:p>
          <a:p>
            <a:pPr lvl="1"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10-701 Machine Learning (PhD Level – Fall </a:t>
            </a:r>
            <a:r>
              <a:rPr lang="en-US" sz="2000" b="1" dirty="0"/>
              <a:t>and Spring)</a:t>
            </a:r>
          </a:p>
          <a:p>
            <a:pPr>
              <a:buFont typeface="Monotype Sorts" charset="2"/>
              <a:buNone/>
            </a:pPr>
            <a:r>
              <a:rPr lang="en-US" sz="2000" dirty="0"/>
              <a:t>Action</a:t>
            </a:r>
            <a:endParaRPr lang="en-US" sz="4000" b="1" dirty="0"/>
          </a:p>
          <a:p>
            <a:pPr lvl="1">
              <a:buFontTx/>
              <a:buNone/>
            </a:pPr>
            <a:r>
              <a:rPr lang="en-US" sz="2000" dirty="0"/>
              <a:t>16-711 Kinematics, Dynamic Systems, and Control (Spring)</a:t>
            </a:r>
          </a:p>
          <a:p>
            <a:pPr lvl="1"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16-741 Mechanics of Manipulation (Fall)</a:t>
            </a:r>
          </a:p>
          <a:p>
            <a:pPr>
              <a:buFont typeface="Monotype Sorts" charset="2"/>
              <a:buNone/>
            </a:pPr>
            <a:r>
              <a:rPr lang="en-US" sz="2000" dirty="0"/>
              <a:t>Math Foundations</a:t>
            </a:r>
          </a:p>
          <a:p>
            <a:pPr lvl="1">
              <a:buFontTx/>
              <a:buNone/>
            </a:pPr>
            <a:r>
              <a:rPr lang="en-US" sz="2000" b="1" dirty="0">
                <a:solidFill>
                  <a:schemeClr val="accent2"/>
                </a:solidFill>
              </a:rPr>
              <a:t>16-811 Math Fundamentals for Robotics (Fall)</a:t>
            </a:r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421194-60CD-49FA-9714-FA5A7CD95AC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Elective Courses</a:t>
            </a:r>
          </a:p>
        </p:txBody>
      </p:sp>
      <p:sp>
        <p:nvSpPr>
          <p:cNvPr id="245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7B2AD4-10BD-44C6-B682-58BFB2476D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4583" name="Rectangle 5"/>
          <p:cNvSpPr>
            <a:spLocks noChangeArrowheads="1"/>
          </p:cNvSpPr>
          <p:nvPr/>
        </p:nvSpPr>
        <p:spPr bwMode="auto">
          <a:xfrm>
            <a:off x="615142" y="1851313"/>
            <a:ext cx="7959436" cy="43001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533400" indent="-5334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n-US" sz="2800" dirty="0">
                <a:latin typeface="+mj-lt"/>
              </a:rPr>
              <a:t>						3 courses – minimum of 36 units.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endParaRPr lang="en-US" sz="2800" dirty="0">
              <a:latin typeface="+mj-lt"/>
            </a:endParaRP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n-US" sz="2000" dirty="0"/>
              <a:t>Should be approved by MS Program Chair *</a:t>
            </a:r>
            <a:r>
              <a:rPr lang="en-US" sz="2000" b="1" dirty="0">
                <a:solidFill>
                  <a:schemeClr val="accent2"/>
                </a:solidFill>
              </a:rPr>
              <a:t>before</a:t>
            </a:r>
            <a:r>
              <a:rPr lang="en-US" sz="2000" dirty="0"/>
              <a:t>* you take it.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endParaRPr lang="en-US" sz="2000" dirty="0"/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n-US" sz="2000" dirty="0"/>
              <a:t>All Robotics Institute graduate level courses are pre-approved (16-600 and above)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endParaRPr lang="en-US" sz="2000" dirty="0"/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n-US" sz="2000" dirty="0"/>
              <a:t>All other electives must be approved by sending email to George (and </a:t>
            </a:r>
            <a:r>
              <a:rPr lang="en-US" sz="2000" dirty="0" err="1"/>
              <a:t>CC’ing</a:t>
            </a:r>
            <a:r>
              <a:rPr lang="en-US" sz="2000" dirty="0"/>
              <a:t> BJ)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n-US" sz="2000" dirty="0"/>
              <a:t>			Guidelines for approval: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n-US" sz="2000" dirty="0"/>
              <a:t>				- must be a graduate level class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n-US" sz="2000" dirty="0"/>
              <a:t>				- must be related to your research topic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endParaRPr lang="en-US" sz="1800" b="1" dirty="0">
              <a:latin typeface="+mj-lt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and Thesis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idx="1"/>
          </p:nvPr>
        </p:nvSpPr>
        <p:spPr>
          <a:xfrm>
            <a:off x="406110" y="1963073"/>
            <a:ext cx="8623589" cy="385237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400" b="0" dirty="0"/>
              <a:t>				Purpose:  Learn how to conduct first-rate research.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First Year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dirty="0"/>
              <a:t> </a:t>
            </a:r>
            <a:r>
              <a:rPr lang="en-US" sz="2400" b="1" dirty="0"/>
              <a:t>Match with an RI research advisor </a:t>
            </a:r>
            <a:r>
              <a:rPr lang="en-US" sz="2400" dirty="0"/>
              <a:t>- by October 31</a:t>
            </a:r>
            <a:r>
              <a:rPr lang="en-US" sz="2400" baseline="30000" dirty="0"/>
              <a:t>st</a:t>
            </a:r>
            <a:r>
              <a:rPr lang="en-US" sz="2400" dirty="0"/>
              <a:t>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dirty="0"/>
              <a:t> </a:t>
            </a:r>
            <a:r>
              <a:rPr lang="en-US" sz="2400" b="1" dirty="0"/>
              <a:t>Form your thesis committee </a:t>
            </a:r>
            <a:r>
              <a:rPr lang="en-US" sz="2400" b="0" dirty="0"/>
              <a:t>- by the end of your first year </a:t>
            </a:r>
            <a:br>
              <a:rPr lang="en-US" sz="2400" b="0" dirty="0"/>
            </a:br>
            <a:r>
              <a:rPr lang="en-US" sz="2200" b="0" dirty="0"/>
              <a:t>Thesis Committee consists of your research advisor(s), additional faculty member and an advanced RI PhD Student (student who has completed their 2</a:t>
            </a:r>
            <a:r>
              <a:rPr lang="en-US" sz="2200" b="0" baseline="30000" dirty="0"/>
              <a:t>nd</a:t>
            </a:r>
            <a:r>
              <a:rPr lang="en-US" sz="2200" b="0" dirty="0"/>
              <a:t> year or graduated from the MSR program)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dirty="0"/>
              <a:t> Work with research advisor to </a:t>
            </a:r>
            <a:r>
              <a:rPr lang="en-US" sz="2400" b="1" dirty="0"/>
              <a:t>determine direction of thesis</a:t>
            </a:r>
            <a:r>
              <a:rPr lang="en-US" sz="2400" b="0" dirty="0"/>
              <a:t>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br>
              <a:rPr lang="en-US" sz="2400" b="0" dirty="0"/>
            </a:br>
            <a:r>
              <a:rPr lang="en-US" sz="2400" b="0" dirty="0"/>
              <a:t>*Thesis may not be (or identical to) a conference or journal submission.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en-US" sz="2400" b="0" baseline="30000" dirty="0"/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C2456B-4EC9-46DF-896C-BB004110132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MSR Research and thesis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idx="1"/>
          </p:nvPr>
        </p:nvSpPr>
        <p:spPr>
          <a:xfrm>
            <a:off x="499110" y="1911119"/>
            <a:ext cx="8191500" cy="38523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Second Year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b="0" dirty="0"/>
              <a:t> Work with research advisor(s) and </a:t>
            </a:r>
            <a:r>
              <a:rPr lang="en-US" sz="2200" b="1" dirty="0"/>
              <a:t>meet regularly </a:t>
            </a:r>
            <a:r>
              <a:rPr lang="en-US" sz="2200" b="0" dirty="0"/>
              <a:t>with committee members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b="0" dirty="0"/>
              <a:t> Provide written </a:t>
            </a:r>
            <a:r>
              <a:rPr lang="en-US" sz="2200" b="1" dirty="0"/>
              <a:t>thesis draft to committee </a:t>
            </a:r>
            <a:r>
              <a:rPr lang="en-US" sz="2200" b="0" dirty="0"/>
              <a:t>members at least two weeks before your thesis talk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b="0" dirty="0"/>
              <a:t> Give good </a:t>
            </a:r>
            <a:r>
              <a:rPr lang="en-US" sz="2200" b="1" dirty="0"/>
              <a:t>(1hr) thesis talk </a:t>
            </a:r>
            <a:r>
              <a:rPr lang="en-US" sz="2200" b="0" dirty="0"/>
              <a:t>(advertise and answer questions)           (PhD speaking qualifier)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b="0" dirty="0"/>
              <a:t> Make thesis corrections and </a:t>
            </a:r>
            <a:r>
              <a:rPr lang="en-US" sz="2200" b="1" dirty="0"/>
              <a:t>upload as an RI Technical Report </a:t>
            </a:r>
            <a:r>
              <a:rPr lang="en-US" sz="2200" b="0" dirty="0"/>
              <a:t>/ MS Thesis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en-US" sz="2400" b="0" baseline="30000" dirty="0"/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C2456B-4EC9-46DF-896C-BB004110132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72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89178"/>
            <a:ext cx="7543800" cy="1230468"/>
          </a:xfrm>
          <a:noFill/>
        </p:spPr>
        <p:txBody>
          <a:bodyPr/>
          <a:lstStyle/>
          <a:p>
            <a:r>
              <a:rPr lang="en-US" dirty="0"/>
              <a:t>Finding a Research Advisor</a:t>
            </a:r>
          </a:p>
        </p:txBody>
      </p:sp>
      <p:sp>
        <p:nvSpPr>
          <p:cNvPr id="32773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341820"/>
            <a:ext cx="7586403" cy="533784"/>
          </a:xfrm>
          <a:noFill/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b="1" i="1" dirty="0">
                <a:solidFill>
                  <a:schemeClr val="accent2"/>
                </a:solidFill>
              </a:rPr>
              <a:t>Your most important decision!</a:t>
            </a:r>
          </a:p>
        </p:txBody>
      </p:sp>
      <p:sp>
        <p:nvSpPr>
          <p:cNvPr id="327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ADE354-8462-46BD-BEB7-E8BBBE525BE8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91235381"/>
              </p:ext>
            </p:extLst>
          </p:nvPr>
        </p:nvGraphicFramePr>
        <p:xfrm>
          <a:off x="311285" y="2208179"/>
          <a:ext cx="8521429" cy="3991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MS Advisor Selection Process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79600"/>
            <a:ext cx="7896225" cy="4303713"/>
          </a:xfrm>
          <a:noFill/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Come to mutual agreement by October 31</a:t>
            </a:r>
            <a:r>
              <a:rPr lang="en-US" sz="2800" baseline="30000" dirty="0"/>
              <a:t>st</a:t>
            </a:r>
            <a:r>
              <a:rPr lang="en-US" sz="2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Must have connection with RI – (not emeritus status)</a:t>
            </a:r>
            <a:br>
              <a:rPr lang="en-US" sz="2800" dirty="0"/>
            </a:br>
            <a:r>
              <a:rPr lang="en-US" sz="2800" dirty="0"/>
              <a:t>	</a:t>
            </a:r>
            <a:r>
              <a:rPr lang="en-US" sz="2800" dirty="0">
                <a:hlinkClick r:id="rId3"/>
              </a:rPr>
              <a:t>https://www.ri.cmu.edu/people/faculty/</a:t>
            </a:r>
            <a:r>
              <a:rPr lang="en-US" sz="2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Email George (CC: BJ) and the faculty member to confirm the match.</a:t>
            </a:r>
            <a:br>
              <a:rPr lang="en-US" sz="2800" dirty="0"/>
            </a:b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NOTE</a:t>
            </a:r>
            <a:r>
              <a:rPr lang="en-US" sz="2400" dirty="0"/>
              <a:t>: A faculty advisor *does not* pick up your tuition tab; they provide advice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Issues: Talk to George</a:t>
            </a: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A8E34B-4F70-4BED-BE1E-ADBD9805D9B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12362</TotalTime>
  <Pages>17</Pages>
  <Words>1606</Words>
  <Application>Microsoft Macintosh PowerPoint</Application>
  <PresentationFormat>On-screen Show (4:3)</PresentationFormat>
  <Paragraphs>182</Paragraphs>
  <Slides>20</Slides>
  <Notes>13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Monotype Sorts</vt:lpstr>
      <vt:lpstr>Times</vt:lpstr>
      <vt:lpstr>Retrospect</vt:lpstr>
      <vt:lpstr>The Robotics Master of Science Program</vt:lpstr>
      <vt:lpstr>RI Graduate Programs</vt:lpstr>
      <vt:lpstr>MSR Requirements / Curriculum</vt:lpstr>
      <vt:lpstr>Core Courses</vt:lpstr>
      <vt:lpstr>Elective Courses</vt:lpstr>
      <vt:lpstr>Research and Thesis</vt:lpstr>
      <vt:lpstr>MSR Research and thesis</vt:lpstr>
      <vt:lpstr>Finding a Research Advisor</vt:lpstr>
      <vt:lpstr>MS Advisor Selection Process</vt:lpstr>
      <vt:lpstr>On Campus Research</vt:lpstr>
      <vt:lpstr>Financial Support</vt:lpstr>
      <vt:lpstr>Advisor Communication</vt:lpstr>
      <vt:lpstr>Accelerated Students (NOT 5th year Masters!)</vt:lpstr>
      <vt:lpstr>RI Graduate Student Space</vt:lpstr>
      <vt:lpstr>New-ish RI RoboLounge</vt:lpstr>
      <vt:lpstr>Post Program Statistics</vt:lpstr>
      <vt:lpstr>Post Program Statistics</vt:lpstr>
      <vt:lpstr>Follow Up Q&amp;A</vt:lpstr>
      <vt:lpstr>Orientation Survey Topics (past years)</vt:lpstr>
      <vt:lpstr>Additional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Robotics Doctoral Program</dc:title>
  <dc:creator>Matthew T. Mason</dc:creator>
  <cp:lastModifiedBy>gkantor</cp:lastModifiedBy>
  <cp:revision>212</cp:revision>
  <cp:lastPrinted>2019-08-19T12:47:44Z</cp:lastPrinted>
  <dcterms:created xsi:type="dcterms:W3CDTF">1999-08-15T15:23:29Z</dcterms:created>
  <dcterms:modified xsi:type="dcterms:W3CDTF">2020-08-25T14:10:52Z</dcterms:modified>
</cp:coreProperties>
</file>